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82" r:id="rId2"/>
  </p:sldMasterIdLst>
  <p:notesMasterIdLst>
    <p:notesMasterId r:id="rId72"/>
  </p:notesMasterIdLst>
  <p:handoutMasterIdLst>
    <p:handoutMasterId r:id="rId73"/>
  </p:handoutMasterIdLst>
  <p:sldIdLst>
    <p:sldId id="256" r:id="rId3"/>
    <p:sldId id="714" r:id="rId4"/>
    <p:sldId id="290" r:id="rId5"/>
    <p:sldId id="430" r:id="rId6"/>
    <p:sldId id="505" r:id="rId7"/>
    <p:sldId id="431" r:id="rId8"/>
    <p:sldId id="596" r:id="rId9"/>
    <p:sldId id="597" r:id="rId10"/>
    <p:sldId id="598" r:id="rId11"/>
    <p:sldId id="595" r:id="rId12"/>
    <p:sldId id="441" r:id="rId13"/>
    <p:sldId id="506" r:id="rId14"/>
    <p:sldId id="581" r:id="rId15"/>
    <p:sldId id="435" r:id="rId16"/>
    <p:sldId id="513" r:id="rId17"/>
    <p:sldId id="517" r:id="rId18"/>
    <p:sldId id="515" r:id="rId19"/>
    <p:sldId id="582" r:id="rId20"/>
    <p:sldId id="583" r:id="rId21"/>
    <p:sldId id="584" r:id="rId22"/>
    <p:sldId id="518" r:id="rId23"/>
    <p:sldId id="536" r:id="rId24"/>
    <p:sldId id="546" r:id="rId25"/>
    <p:sldId id="585" r:id="rId26"/>
    <p:sldId id="586" r:id="rId27"/>
    <p:sldId id="700" r:id="rId28"/>
    <p:sldId id="695" r:id="rId29"/>
    <p:sldId id="716" r:id="rId30"/>
    <p:sldId id="701" r:id="rId31"/>
    <p:sldId id="703" r:id="rId32"/>
    <p:sldId id="705" r:id="rId33"/>
    <p:sldId id="551" r:id="rId34"/>
    <p:sldId id="552" r:id="rId35"/>
    <p:sldId id="588" r:id="rId36"/>
    <p:sldId id="587" r:id="rId37"/>
    <p:sldId id="589" r:id="rId38"/>
    <p:sldId id="590" r:id="rId39"/>
    <p:sldId id="591" r:id="rId40"/>
    <p:sldId id="511" r:id="rId41"/>
    <p:sldId id="524" r:id="rId42"/>
    <p:sldId id="712" r:id="rId43"/>
    <p:sldId id="542" r:id="rId44"/>
    <p:sldId id="528" r:id="rId45"/>
    <p:sldId id="707" r:id="rId46"/>
    <p:sldId id="706" r:id="rId47"/>
    <p:sldId id="708" r:id="rId48"/>
    <p:sldId id="709" r:id="rId49"/>
    <p:sldId id="710" r:id="rId50"/>
    <p:sldId id="711" r:id="rId51"/>
    <p:sldId id="717" r:id="rId52"/>
    <p:sldId id="556" r:id="rId53"/>
    <p:sldId id="564" r:id="rId54"/>
    <p:sldId id="565" r:id="rId55"/>
    <p:sldId id="567" r:id="rId56"/>
    <p:sldId id="566" r:id="rId57"/>
    <p:sldId id="559" r:id="rId58"/>
    <p:sldId id="713" r:id="rId59"/>
    <p:sldId id="561" r:id="rId60"/>
    <p:sldId id="568" r:id="rId61"/>
    <p:sldId id="562" r:id="rId62"/>
    <p:sldId id="535" r:id="rId63"/>
    <p:sldId id="577" r:id="rId64"/>
    <p:sldId id="579" r:id="rId65"/>
    <p:sldId id="580" r:id="rId66"/>
    <p:sldId id="537" r:id="rId67"/>
    <p:sldId id="592" r:id="rId68"/>
    <p:sldId id="593" r:id="rId69"/>
    <p:sldId id="594" r:id="rId70"/>
    <p:sldId id="715" r:id="rId71"/>
  </p:sldIdLst>
  <p:sldSz cx="12192000" cy="6858000"/>
  <p:notesSz cx="6858000" cy="9144000"/>
  <p:defaultTextStyle>
    <a:defPPr>
      <a:defRPr lang="en-US">
        <a:uFillTx/>
      </a:defRPr>
    </a:defPPr>
    <a:lvl1pPr marL="0" algn="l" defTabSz="914400" rtl="0" eaLnBrk="1" latinLnBrk="0" hangingPunct="1">
      <a:defRPr sz="1800" kern="1200">
        <a:solidFill>
          <a:schemeClr val="tx1"/>
        </a:solidFill>
        <a:uFillTx/>
        <a:latin typeface="+mn-lt"/>
        <a:ea typeface="+mn-ea"/>
        <a:cs typeface="+mn-cs"/>
      </a:defRPr>
    </a:lvl1pPr>
    <a:lvl2pPr marL="457200" algn="l" defTabSz="914400" rtl="0" eaLnBrk="1" latinLnBrk="0" hangingPunct="1">
      <a:defRPr sz="1800" kern="1200">
        <a:solidFill>
          <a:schemeClr val="tx1"/>
        </a:solidFill>
        <a:uFillTx/>
        <a:latin typeface="+mn-lt"/>
        <a:ea typeface="+mn-ea"/>
        <a:cs typeface="+mn-cs"/>
      </a:defRPr>
    </a:lvl2pPr>
    <a:lvl3pPr marL="914400" algn="l" defTabSz="914400" rtl="0" eaLnBrk="1" latinLnBrk="0" hangingPunct="1">
      <a:defRPr sz="1800" kern="1200">
        <a:solidFill>
          <a:schemeClr val="tx1"/>
        </a:solidFill>
        <a:uFillTx/>
        <a:latin typeface="+mn-lt"/>
        <a:ea typeface="+mn-ea"/>
        <a:cs typeface="+mn-cs"/>
      </a:defRPr>
    </a:lvl3pPr>
    <a:lvl4pPr marL="1371600" algn="l" defTabSz="914400" rtl="0" eaLnBrk="1" latinLnBrk="0" hangingPunct="1">
      <a:defRPr sz="1800" kern="1200">
        <a:solidFill>
          <a:schemeClr val="tx1"/>
        </a:solidFill>
        <a:uFillTx/>
        <a:latin typeface="+mn-lt"/>
        <a:ea typeface="+mn-ea"/>
        <a:cs typeface="+mn-cs"/>
      </a:defRPr>
    </a:lvl4pPr>
    <a:lvl5pPr marL="1828800" algn="l" defTabSz="914400" rtl="0" eaLnBrk="1" latinLnBrk="0" hangingPunct="1">
      <a:defRPr sz="1800" kern="1200">
        <a:solidFill>
          <a:schemeClr val="tx1"/>
        </a:solidFill>
        <a:uFillTx/>
        <a:latin typeface="+mn-lt"/>
        <a:ea typeface="+mn-ea"/>
        <a:cs typeface="+mn-cs"/>
      </a:defRPr>
    </a:lvl5pPr>
    <a:lvl6pPr marL="2286000" algn="l" defTabSz="914400" rtl="0" eaLnBrk="1" latinLnBrk="0" hangingPunct="1">
      <a:defRPr sz="1800" kern="1200">
        <a:solidFill>
          <a:schemeClr val="tx1"/>
        </a:solidFill>
        <a:uFillTx/>
        <a:latin typeface="+mn-lt"/>
        <a:ea typeface="+mn-ea"/>
        <a:cs typeface="+mn-cs"/>
      </a:defRPr>
    </a:lvl6pPr>
    <a:lvl7pPr marL="2743200" algn="l" defTabSz="914400" rtl="0" eaLnBrk="1" latinLnBrk="0" hangingPunct="1">
      <a:defRPr sz="1800" kern="1200">
        <a:solidFill>
          <a:schemeClr val="tx1"/>
        </a:solidFill>
        <a:uFillTx/>
        <a:latin typeface="+mn-lt"/>
        <a:ea typeface="+mn-ea"/>
        <a:cs typeface="+mn-cs"/>
      </a:defRPr>
    </a:lvl7pPr>
    <a:lvl8pPr marL="3200400" algn="l" defTabSz="914400" rtl="0" eaLnBrk="1" latinLnBrk="0" hangingPunct="1">
      <a:defRPr sz="1800" kern="1200">
        <a:solidFill>
          <a:schemeClr val="tx1"/>
        </a:solidFill>
        <a:uFillTx/>
        <a:latin typeface="+mn-lt"/>
        <a:ea typeface="+mn-ea"/>
        <a:cs typeface="+mn-cs"/>
      </a:defRPr>
    </a:lvl8pPr>
    <a:lvl9pPr marL="3657600" algn="l" defTabSz="914400" rtl="0" eaLnBrk="1" latinLnBrk="0" hangingPunct="1">
      <a:defRPr sz="1800" kern="1200">
        <a:solidFill>
          <a:schemeClr val="tx1"/>
        </a:solidFill>
        <a:uFillTx/>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srgbClr val="000000"/>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srgbClr val="000000"/>
        </a:fontRef>
        <a:schemeClr val="lt1"/>
      </a:tcTxStyle>
      <a:tcStyle>
        <a:tcBdr/>
        <a:fill>
          <a:solidFill>
            <a:schemeClr val="accent1"/>
          </a:solidFill>
        </a:fill>
      </a:tcStyle>
    </a:lastCol>
    <a:firstCol>
      <a:tcTxStyle b="on">
        <a:fontRef idx="minor">
          <a:srgbClr val="000000"/>
        </a:fontRef>
        <a:schemeClr val="lt1"/>
      </a:tcTxStyle>
      <a:tcStyle>
        <a:tcBdr/>
        <a:fill>
          <a:solidFill>
            <a:schemeClr val="accent1"/>
          </a:solidFill>
        </a:fill>
      </a:tcStyle>
    </a:firstCol>
    <a:lastRow>
      <a:tcTxStyle b="on">
        <a:fontRef idx="minor">
          <a:srgbClr val="000000"/>
        </a:fontRef>
        <a:schemeClr val="lt1"/>
      </a:tcTxStyle>
      <a:tcStyle>
        <a:tcBdr>
          <a:top>
            <a:ln w="38100" cmpd="sng">
              <a:solidFill>
                <a:schemeClr val="lt1"/>
              </a:solidFill>
            </a:ln>
          </a:top>
        </a:tcBdr>
        <a:fill>
          <a:solidFill>
            <a:schemeClr val="accent1"/>
          </a:solidFill>
        </a:fill>
      </a:tcStyle>
    </a:lastRow>
    <a:firstRow>
      <a:tcTxStyle b="on">
        <a:fontRef idx="minor">
          <a:srgbClr val="000000"/>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55"/>
    <p:restoredTop sz="81768"/>
  </p:normalViewPr>
  <p:slideViewPr>
    <p:cSldViewPr snapToGrid="0" snapToObjects="1">
      <p:cViewPr varScale="1">
        <p:scale>
          <a:sx n="75" d="100"/>
          <a:sy n="75" d="100"/>
        </p:scale>
        <p:origin x="1264" y="176"/>
      </p:cViewPr>
      <p:guideLst>
        <p:guide orient="horz" pos="2160"/>
        <p:guide pos="3840"/>
      </p:guideLst>
    </p:cSldViewPr>
  </p:slideViewPr>
  <p:notesTextViewPr>
    <p:cViewPr>
      <p:scale>
        <a:sx n="110" d="100"/>
        <a:sy n="110" d="100"/>
      </p:scale>
      <p:origin x="0" y="0"/>
    </p:cViewPr>
  </p:notesTextViewPr>
  <p:sorterViewPr>
    <p:cViewPr>
      <p:scale>
        <a:sx n="165" d="100"/>
        <a:sy n="165" d="100"/>
      </p:scale>
      <p:origin x="0" y="0"/>
    </p:cViewPr>
  </p:sorterViewPr>
  <p:notesViewPr>
    <p:cSldViewPr snapToGrid="0" snapToObjects="1">
      <p:cViewPr varScale="1">
        <p:scale>
          <a:sx n="92" d="100"/>
          <a:sy n="92" d="100"/>
        </p:scale>
        <p:origin x="3600"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7.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image" Target="../media/image37.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image" Target="../media/image4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243A391-FCEB-DE42-BDA9-FFA30A5485F8}" type="datetimeFigureOut">
              <a:rPr lang="en-US" smtClean="0"/>
              <a:t>10/25/18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B46A7F-8EDC-D942-A86A-7B95024C691C}" type="slidenum">
              <a:rPr lang="en-US" smtClean="0"/>
              <a:t>‹#›</a:t>
            </a:fld>
            <a:endParaRPr lang="en-US"/>
          </a:p>
        </p:txBody>
      </p:sp>
    </p:spTree>
    <p:extLst>
      <p:ext uri="{BB962C8B-B14F-4D97-AF65-F5344CB8AC3E}">
        <p14:creationId xmlns:p14="http://schemas.microsoft.com/office/powerpoint/2010/main" val="358197852"/>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2.jpeg>
</file>

<file path=ppt/media/image20.tiff>
</file>

<file path=ppt/media/image24.png>
</file>

<file path=ppt/media/image25.png>
</file>

<file path=ppt/media/image28.png>
</file>

<file path=ppt/media/image29.jpeg>
</file>

<file path=ppt/media/image3.tiff>
</file>

<file path=ppt/media/image30.jpeg>
</file>

<file path=ppt/media/image31.jpeg>
</file>

<file path=ppt/media/image32.jpeg>
</file>

<file path=ppt/media/image34.png>
</file>

<file path=ppt/media/image35.png>
</file>

<file path=ppt/media/image36.jpg>
</file>

<file path=ppt/media/image4.tiff>
</file>

<file path=ppt/media/image5.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uFillTx/>
              </a:defRPr>
            </a:lvl1pPr>
          </a:lstStyle>
          <a:p>
            <a:endParaRPr lang="en-US">
              <a:uFillTx/>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uFillTx/>
              </a:defRPr>
            </a:lvl1pPr>
          </a:lstStyle>
          <a:p>
            <a:fld id="{915010D5-81C9-C448-82E8-71177EBFEC32}" type="datetimeFigureOut">
              <a:rPr lang="en-US" smtClean="0">
                <a:uFillTx/>
              </a:rPr>
              <a:t>10/25/18</a:t>
            </a:fld>
            <a:endParaRPr lang="en-US">
              <a:uFillTx/>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srgbClr val="000000"/>
            </a:solidFill>
          </a:ln>
        </p:spPr>
        <p:txBody>
          <a:bodyPr vert="horz" lIns="91440" tIns="45720" rIns="91440" bIns="45720" rtlCol="0" anchor="ctr"/>
          <a:lstStyle/>
          <a:p>
            <a:endParaRPr lang="en-US">
              <a:uFillTx/>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uFillTx/>
              </a:defRPr>
            </a:lvl1pPr>
          </a:lstStyle>
          <a:p>
            <a:endParaRPr lang="en-US">
              <a:uFillTx/>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uFillTx/>
              </a:defRPr>
            </a:lvl1pPr>
          </a:lstStyle>
          <a:p>
            <a:fld id="{1986DF27-AD16-B741-919E-EA3A35DE951A}" type="slidenum">
              <a:rPr lang="en-US" smtClean="0">
                <a:uFillTx/>
              </a:rPr>
              <a:t>‹#›</a:t>
            </a:fld>
            <a:endParaRPr lang="en-US">
              <a:uFillTx/>
            </a:endParaRPr>
          </a:p>
        </p:txBody>
      </p:sp>
    </p:spTree>
    <p:extLst>
      <p:ext uri="{BB962C8B-B14F-4D97-AF65-F5344CB8AC3E}">
        <p14:creationId xmlns:p14="http://schemas.microsoft.com/office/powerpoint/2010/main" val="3304887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uFillTx/>
        <a:latin typeface="+mn-lt"/>
        <a:ea typeface="+mn-ea"/>
        <a:cs typeface="+mn-cs"/>
      </a:defRPr>
    </a:lvl1pPr>
    <a:lvl2pPr marL="457200" algn="l" defTabSz="914400" rtl="0" eaLnBrk="1" latinLnBrk="0" hangingPunct="1">
      <a:defRPr sz="1200" kern="1200">
        <a:solidFill>
          <a:schemeClr val="tx1"/>
        </a:solidFill>
        <a:uFillTx/>
        <a:latin typeface="+mn-lt"/>
        <a:ea typeface="+mn-ea"/>
        <a:cs typeface="+mn-cs"/>
      </a:defRPr>
    </a:lvl2pPr>
    <a:lvl3pPr marL="914400" algn="l" defTabSz="914400" rtl="0" eaLnBrk="1" latinLnBrk="0" hangingPunct="1">
      <a:defRPr sz="1200" kern="1200">
        <a:solidFill>
          <a:schemeClr val="tx1"/>
        </a:solidFill>
        <a:uFillTx/>
        <a:latin typeface="+mn-lt"/>
        <a:ea typeface="+mn-ea"/>
        <a:cs typeface="+mn-cs"/>
      </a:defRPr>
    </a:lvl3pPr>
    <a:lvl4pPr marL="1371600" algn="l" defTabSz="914400" rtl="0" eaLnBrk="1" latinLnBrk="0" hangingPunct="1">
      <a:defRPr sz="1200" kern="1200">
        <a:solidFill>
          <a:schemeClr val="tx1"/>
        </a:solidFill>
        <a:uFillTx/>
        <a:latin typeface="+mn-lt"/>
        <a:ea typeface="+mn-ea"/>
        <a:cs typeface="+mn-cs"/>
      </a:defRPr>
    </a:lvl4pPr>
    <a:lvl5pPr marL="1828800" algn="l" defTabSz="914400" rtl="0" eaLnBrk="1" latinLnBrk="0" hangingPunct="1">
      <a:defRPr sz="1200" kern="1200">
        <a:solidFill>
          <a:schemeClr val="tx1"/>
        </a:solidFill>
        <a:uFillTx/>
        <a:latin typeface="+mn-lt"/>
        <a:ea typeface="+mn-ea"/>
        <a:cs typeface="+mn-cs"/>
      </a:defRPr>
    </a:lvl5pPr>
    <a:lvl6pPr marL="2286000" algn="l" defTabSz="914400" rtl="0" eaLnBrk="1" latinLnBrk="0" hangingPunct="1">
      <a:defRPr sz="1200" kern="1200">
        <a:solidFill>
          <a:schemeClr val="tx1"/>
        </a:solidFill>
        <a:uFillTx/>
        <a:latin typeface="+mn-lt"/>
        <a:ea typeface="+mn-ea"/>
        <a:cs typeface="+mn-cs"/>
      </a:defRPr>
    </a:lvl6pPr>
    <a:lvl7pPr marL="2743200" algn="l" defTabSz="914400" rtl="0" eaLnBrk="1" latinLnBrk="0" hangingPunct="1">
      <a:defRPr sz="1200" kern="1200">
        <a:solidFill>
          <a:schemeClr val="tx1"/>
        </a:solidFill>
        <a:uFillTx/>
        <a:latin typeface="+mn-lt"/>
        <a:ea typeface="+mn-ea"/>
        <a:cs typeface="+mn-cs"/>
      </a:defRPr>
    </a:lvl7pPr>
    <a:lvl8pPr marL="3200400" algn="l" defTabSz="914400" rtl="0" eaLnBrk="1" latinLnBrk="0" hangingPunct="1">
      <a:defRPr sz="1200" kern="1200">
        <a:solidFill>
          <a:schemeClr val="tx1"/>
        </a:solidFill>
        <a:uFillTx/>
        <a:latin typeface="+mn-lt"/>
        <a:ea typeface="+mn-ea"/>
        <a:cs typeface="+mn-cs"/>
      </a:defRPr>
    </a:lvl8pPr>
    <a:lvl9pPr marL="3657600" algn="l" defTabSz="914400" rtl="0" eaLnBrk="1" latinLnBrk="0" hangingPunct="1">
      <a:defRPr sz="1200" kern="1200">
        <a:solidFill>
          <a:schemeClr val="tx1"/>
        </a:solidFill>
        <a:uFillTx/>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effectLst/>
              </a:rPr>
              <a:t>{\</a:t>
            </a:r>
            <a:r>
              <a:rPr lang="en-US" dirty="0" err="1">
                <a:effectLst/>
              </a:rPr>
              <a:t>displaystyle</a:t>
            </a:r>
            <a:r>
              <a:rPr lang="en-US" dirty="0">
                <a:effectLst/>
              </a:rPr>
              <a:t> {\</a:t>
            </a:r>
            <a:r>
              <a:rPr lang="en-US" dirty="0" err="1">
                <a:effectLst/>
              </a:rPr>
              <a:t>sqrt</a:t>
            </a:r>
            <a:r>
              <a:rPr lang="en-US" dirty="0">
                <a:effectLst/>
              </a:rPr>
              <a:t> {n}}\left(\left({\</a:t>
            </a:r>
            <a:r>
              <a:rPr lang="en-US" dirty="0" err="1">
                <a:effectLst/>
              </a:rPr>
              <a:t>frac</a:t>
            </a:r>
            <a:r>
              <a:rPr lang="en-US" dirty="0">
                <a:effectLst/>
              </a:rPr>
              <a:t> {1}{n}}\sum _{</a:t>
            </a:r>
            <a:r>
              <a:rPr lang="en-US" dirty="0" err="1">
                <a:effectLst/>
              </a:rPr>
              <a:t>i</a:t>
            </a:r>
            <a:r>
              <a:rPr lang="en-US" dirty="0">
                <a:effectLst/>
              </a:rPr>
              <a:t>=1}^{n}X_{</a:t>
            </a:r>
            <a:r>
              <a:rPr lang="en-US" dirty="0" err="1">
                <a:effectLst/>
              </a:rPr>
              <a:t>i</a:t>
            </a:r>
            <a:r>
              <a:rPr lang="en-US" dirty="0">
                <a:effectLst/>
              </a:rPr>
              <a:t>}\right)-\mu \right)\ {\</a:t>
            </a:r>
            <a:r>
              <a:rPr lang="en-US" dirty="0" err="1">
                <a:effectLst/>
              </a:rPr>
              <a:t>xrightarrow</a:t>
            </a:r>
            <a:r>
              <a:rPr lang="en-US" dirty="0">
                <a:effectLst/>
              </a:rPr>
              <a:t> {d}}\ N\left(0,\sigma ^{2}\right).} </a:t>
            </a: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7</a:t>
            </a:fld>
            <a:endParaRPr lang="en-US">
              <a:uFillTx/>
            </a:endParaRPr>
          </a:p>
        </p:txBody>
      </p:sp>
    </p:spTree>
    <p:extLst>
      <p:ext uri="{BB962C8B-B14F-4D97-AF65-F5344CB8AC3E}">
        <p14:creationId xmlns:p14="http://schemas.microsoft.com/office/powerpoint/2010/main" val="2915345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 for the mean, n = 50. The left column shows the population and four samples. The middle column shows the sampling distribution for X ̄ , and bootstrap distributions of X ̄ ∗ for each sample, with r = 104 . The right column shows more bootstrap distributions for the first sample, three with r = 1000 and two with r = 104. </a:t>
            </a: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45</a:t>
            </a:fld>
            <a:endParaRPr lang="en-US">
              <a:uFillTx/>
            </a:endParaRPr>
          </a:p>
        </p:txBody>
      </p:sp>
    </p:spTree>
    <p:extLst>
      <p:ext uri="{BB962C8B-B14F-4D97-AF65-F5344CB8AC3E}">
        <p14:creationId xmlns:p14="http://schemas.microsoft.com/office/powerpoint/2010/main" val="2299391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distributions for the mean, n = 9. The left column shows the population and four samples. The middle column shows the sampling distribution for X ̄ , and bootstrap distributions of X ̄ ∗ for each sample, with r = 104 . The right column shows more bootstrap distributions for the first sample, three with r = 1000 and two with r = 104.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46</a:t>
            </a:fld>
            <a:endParaRPr lang="en-US">
              <a:uFillTx/>
            </a:endParaRPr>
          </a:p>
        </p:txBody>
      </p:sp>
    </p:spTree>
    <p:extLst>
      <p:ext uri="{BB962C8B-B14F-4D97-AF65-F5344CB8AC3E}">
        <p14:creationId xmlns:p14="http://schemas.microsoft.com/office/powerpoint/2010/main" val="146374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distributions for the median, n = 15. The left column shows the population and four samples. The middle column shows the sampling distribution, and bootstrap distributions for each sample, with r = 104. The right column shows smoothed bootstrap distributions, with kernel </a:t>
            </a:r>
            <a:r>
              <a:rPr lang="en-US" sz="1200" kern="1200" dirty="0" err="1">
                <a:solidFill>
                  <a:schemeClr val="tx1"/>
                </a:solidFill>
                <a:effectLst/>
                <a:uFillTx/>
                <a:latin typeface="+mn-lt"/>
                <a:ea typeface="+mn-ea"/>
                <a:cs typeface="+mn-cs"/>
              </a:rPr>
              <a:t>sd</a:t>
            </a:r>
            <a:r>
              <a:rPr lang="en-US" sz="1200" kern="1200" dirty="0">
                <a:solidFill>
                  <a:schemeClr val="tx1"/>
                </a:solidFill>
                <a:effectLst/>
                <a:uFillTx/>
                <a:latin typeface="+mn-lt"/>
                <a:ea typeface="+mn-ea"/>
                <a:cs typeface="+mn-cs"/>
              </a:rPr>
              <a:t> s/√n and r = 104.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47</a:t>
            </a:fld>
            <a:endParaRPr lang="en-US">
              <a:uFillTx/>
            </a:endParaRPr>
          </a:p>
        </p:txBody>
      </p:sp>
    </p:spTree>
    <p:extLst>
      <p:ext uri="{BB962C8B-B14F-4D97-AF65-F5344CB8AC3E}">
        <p14:creationId xmlns:p14="http://schemas.microsoft.com/office/powerpoint/2010/main" val="352163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distributions for the mean, n = 50, exponential population. The left column shows the population and five samples. (These samples are selected from a larger set of random samples, to have means spread across the range of sample means, and average standard deviations conditional on the means.) The middle column shows the sampling distribution and bootstrap distributions for each sample. The right column shows bootstrap </a:t>
            </a:r>
            <a:r>
              <a:rPr lang="en-US" sz="1200" i="1" kern="1200" dirty="0">
                <a:solidFill>
                  <a:schemeClr val="tx1"/>
                </a:solidFill>
                <a:effectLst/>
                <a:uFillTx/>
                <a:latin typeface="+mn-lt"/>
                <a:ea typeface="+mn-ea"/>
                <a:cs typeface="+mn-cs"/>
              </a:rPr>
              <a:t>t</a:t>
            </a:r>
            <a:r>
              <a:rPr lang="en-US" sz="1200" kern="1200" dirty="0">
                <a:solidFill>
                  <a:schemeClr val="tx1"/>
                </a:solidFill>
                <a:effectLst/>
                <a:uFillTx/>
                <a:latin typeface="+mn-lt"/>
                <a:ea typeface="+mn-ea"/>
                <a:cs typeface="+mn-cs"/>
              </a:rPr>
              <a:t>-distributions. </a:t>
            </a: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48</a:t>
            </a:fld>
            <a:endParaRPr lang="en-US">
              <a:uFillTx/>
            </a:endParaRPr>
          </a:p>
        </p:txBody>
      </p:sp>
    </p:spTree>
    <p:extLst>
      <p:ext uri="{BB962C8B-B14F-4D97-AF65-F5344CB8AC3E}">
        <p14:creationId xmlns:p14="http://schemas.microsoft.com/office/powerpoint/2010/main" val="38474098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uFillTx/>
              </a:rPr>
              <a:t>50</a:t>
            </a:fld>
            <a:endParaRPr lang="en-US">
              <a:uFillTx/>
            </a:endParaRPr>
          </a:p>
        </p:txBody>
      </p:sp>
    </p:spTree>
    <p:extLst>
      <p:ext uri="{BB962C8B-B14F-4D97-AF65-F5344CB8AC3E}">
        <p14:creationId xmlns:p14="http://schemas.microsoft.com/office/powerpoint/2010/main" val="9222016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uFillTx/>
              </a:defRPr>
            </a:lvl1pPr>
          </a:lstStyle>
          <a:p>
            <a:r>
              <a:rPr lang="en-US">
                <a:uFillTx/>
              </a:rPr>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uFillTx/>
              </a:defRPr>
            </a:lvl1pPr>
            <a:lvl2pPr marL="457189" indent="0" algn="ctr">
              <a:buNone/>
              <a:defRPr sz="2000">
                <a:uFillTx/>
              </a:defRPr>
            </a:lvl2pPr>
            <a:lvl3pPr marL="914377" indent="0" algn="ctr">
              <a:buNone/>
              <a:defRPr sz="1800">
                <a:uFillTx/>
              </a:defRPr>
            </a:lvl3pPr>
            <a:lvl4pPr marL="1371566" indent="0" algn="ctr">
              <a:buNone/>
              <a:defRPr sz="1600">
                <a:uFillTx/>
              </a:defRPr>
            </a:lvl4pPr>
            <a:lvl5pPr marL="1828754" indent="0" algn="ctr">
              <a:buNone/>
              <a:defRPr sz="1600">
                <a:uFillTx/>
              </a:defRPr>
            </a:lvl5pPr>
            <a:lvl6pPr marL="2285943" indent="0" algn="ctr">
              <a:buNone/>
              <a:defRPr sz="1600">
                <a:uFillTx/>
              </a:defRPr>
            </a:lvl6pPr>
            <a:lvl7pPr marL="2743131" indent="0" algn="ctr">
              <a:buNone/>
              <a:defRPr sz="1600">
                <a:uFillTx/>
              </a:defRPr>
            </a:lvl7pPr>
            <a:lvl8pPr marL="3200320" indent="0" algn="ctr">
              <a:buNone/>
              <a:defRPr sz="1600">
                <a:uFillTx/>
              </a:defRPr>
            </a:lvl8pPr>
            <a:lvl9pPr marL="3657509" indent="0" algn="ctr">
              <a:buNone/>
              <a:defRPr sz="1600">
                <a:uFillTx/>
              </a:defRPr>
            </a:lvl9pPr>
          </a:lstStyle>
          <a:p>
            <a:r>
              <a:rPr lang="en-US" dirty="0">
                <a:uFillTx/>
              </a:rPr>
              <a:t>Click to edit Master subtitle style</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2_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tx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tx1"/>
                </a:solidFill>
                <a:uFillTx/>
              </a:defRPr>
            </a:lvl1pPr>
          </a:lstStyle>
          <a:p>
            <a:fld id="{F51376BE-D49D-E946-9484-81A0C482C8D7}" type="datetimeFigureOut">
              <a:rPr lang="en-US" smtClean="0">
                <a:uFillTx/>
              </a:rPr>
              <a:pPr/>
              <a:t>10/25/18</a:t>
            </a:fld>
            <a:endParaRPr lang="en-US">
              <a:uFillTx/>
            </a:endParaRPr>
          </a:p>
        </p:txBody>
      </p:sp>
      <p:sp>
        <p:nvSpPr>
          <p:cNvPr id="5" name="Footer Placeholder 4"/>
          <p:cNvSpPr>
            <a:spLocks noGrp="1"/>
          </p:cNvSpPr>
          <p:nvPr>
            <p:ph type="ftr" sz="quarter" idx="11"/>
          </p:nvPr>
        </p:nvSpPr>
        <p:spPr/>
        <p:txBody>
          <a:bodyPr/>
          <a:lstStyle>
            <a:lvl1pPr>
              <a:defRPr>
                <a:solidFill>
                  <a:schemeClr val="tx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tx1"/>
                </a:solidFill>
                <a:uFillTx/>
              </a:defRPr>
            </a:lvl1pPr>
          </a:lstStyle>
          <a:p>
            <a:fld id="{DC2A921A-EC74-6F4D-8465-D463C43FF014}" type="slidenum">
              <a:rPr lang="en-US" smtClean="0">
                <a:uFillTx/>
              </a:rPr>
              <a:pPr/>
              <a:t>‹#›</a:t>
            </a:fld>
            <a:endParaRPr lang="en-US">
              <a:uFillTx/>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sz="half" idx="1"/>
          </p:nvPr>
        </p:nvSpPr>
        <p:spPr>
          <a:xfrm>
            <a:off x="838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Content Placeholder 3"/>
          <p:cNvSpPr>
            <a:spLocks noGrp="1"/>
          </p:cNvSpPr>
          <p:nvPr>
            <p:ph sz="half" idx="2"/>
          </p:nvPr>
        </p:nvSpPr>
        <p:spPr>
          <a:xfrm>
            <a:off x="6172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uFillTx/>
              </a:rPr>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7" name="Date Placeholder 6"/>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8" name="Footer Placeholder 7"/>
          <p:cNvSpPr>
            <a:spLocks noGrp="1"/>
          </p:cNvSpPr>
          <p:nvPr>
            <p:ph type="ftr" sz="quarter" idx="11"/>
          </p:nvPr>
        </p:nvSpPr>
        <p:spPr/>
        <p:txBody>
          <a:bodyPr/>
          <a:lstStyle/>
          <a:p>
            <a:endParaRPr lang="en-US">
              <a:solidFill>
                <a:srgbClr val="000000">
                  <a:tint val="75000"/>
                </a:srgbClr>
              </a:solidFill>
              <a:uFillTx/>
            </a:endParaRPr>
          </a:p>
        </p:txBody>
      </p:sp>
      <p:sp>
        <p:nvSpPr>
          <p:cNvPr id="9" name="Slide Number Placeholder 8"/>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Date Placeholder 2"/>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4" name="Footer Placeholder 3"/>
          <p:cNvSpPr>
            <a:spLocks noGrp="1"/>
          </p:cNvSpPr>
          <p:nvPr>
            <p:ph type="ftr" sz="quarter" idx="11"/>
          </p:nvPr>
        </p:nvSpPr>
        <p:spPr/>
        <p:txBody>
          <a:bodyPr/>
          <a:lstStyle/>
          <a:p>
            <a:endParaRPr lang="en-US">
              <a:solidFill>
                <a:srgbClr val="000000">
                  <a:tint val="75000"/>
                </a:srgbClr>
              </a:solidFill>
              <a:uFillTx/>
            </a:endParaRPr>
          </a:p>
        </p:txBody>
      </p:sp>
      <p:sp>
        <p:nvSpPr>
          <p:cNvPr id="5" name="Slide Number Placeholder 4"/>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3" name="Footer Placeholder 2"/>
          <p:cNvSpPr>
            <a:spLocks noGrp="1"/>
          </p:cNvSpPr>
          <p:nvPr>
            <p:ph type="ftr" sz="quarter" idx="11"/>
          </p:nvPr>
        </p:nvSpPr>
        <p:spPr/>
        <p:txBody>
          <a:bodyPr/>
          <a:lstStyle/>
          <a:p>
            <a:endParaRPr lang="en-US">
              <a:solidFill>
                <a:srgbClr val="000000">
                  <a:tint val="75000"/>
                </a:srgbClr>
              </a:solidFill>
              <a:uFillTx/>
            </a:endParaRPr>
          </a:p>
        </p:txBody>
      </p:sp>
      <p:sp>
        <p:nvSpPr>
          <p:cNvPr id="4" name="Slide Number Placeholder 3"/>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Content Placeholder 2"/>
          <p:cNvSpPr>
            <a:spLocks noGrp="1"/>
          </p:cNvSpPr>
          <p:nvPr>
            <p:ph idx="1"/>
          </p:nvPr>
        </p:nvSpPr>
        <p:spPr>
          <a:xfrm>
            <a:off x="5183188" y="987426"/>
            <a:ext cx="6172200" cy="4873625"/>
          </a:xfrm>
        </p:spPr>
        <p:txBody>
          <a:bodyPr/>
          <a:lstStyle>
            <a:lvl1pPr>
              <a:defRPr sz="3200">
                <a:uFillTx/>
              </a:defRPr>
            </a:lvl1pPr>
            <a:lvl2pPr>
              <a:defRPr sz="2800">
                <a:uFillTx/>
              </a:defRPr>
            </a:lvl2pPr>
            <a:lvl3pPr>
              <a:defRPr sz="2400">
                <a:uFillTx/>
              </a:defRPr>
            </a:lvl3pPr>
            <a:lvl4pPr>
              <a:defRPr sz="2000">
                <a:uFillTx/>
              </a:defRPr>
            </a:lvl4pPr>
            <a:lvl5pPr>
              <a:defRPr sz="2000">
                <a:uFillTx/>
              </a:defRPr>
            </a:lvl5pPr>
            <a:lvl6pPr>
              <a:defRPr sz="2000">
                <a:uFillTx/>
              </a:defRPr>
            </a:lvl6pPr>
            <a:lvl7pPr>
              <a:defRPr sz="2000">
                <a:uFillTx/>
              </a:defRPr>
            </a:lvl7pPr>
            <a:lvl8pPr>
              <a:defRPr sz="2000">
                <a:uFillTx/>
              </a:defRPr>
            </a:lvl8pPr>
            <a:lvl9pPr>
              <a:defRPr sz="2000">
                <a:uFillTx/>
              </a:defRPr>
            </a:lvl9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Picture Placeholder 2"/>
          <p:cNvSpPr>
            <a:spLocks noGrp="1"/>
          </p:cNvSpPr>
          <p:nvPr>
            <p:ph type="pic" idx="1"/>
          </p:nvPr>
        </p:nvSpPr>
        <p:spPr>
          <a:xfrm>
            <a:off x="5183188" y="987426"/>
            <a:ext cx="6172200" cy="4873625"/>
          </a:xfrm>
        </p:spPr>
        <p:txBody>
          <a:bodyPr/>
          <a:lstStyle>
            <a:lvl1pPr marL="0" indent="0">
              <a:buNone/>
              <a:defRPr sz="3200">
                <a:uFillTx/>
              </a:defRPr>
            </a:lvl1pPr>
            <a:lvl2pPr marL="457189" indent="0">
              <a:buNone/>
              <a:defRPr sz="2800">
                <a:uFillTx/>
              </a:defRPr>
            </a:lvl2pPr>
            <a:lvl3pPr marL="914377" indent="0">
              <a:buNone/>
              <a:defRPr sz="2400">
                <a:uFillTx/>
              </a:defRPr>
            </a:lvl3pPr>
            <a:lvl4pPr marL="1371566" indent="0">
              <a:buNone/>
              <a:defRPr sz="2000">
                <a:uFillTx/>
              </a:defRPr>
            </a:lvl4pPr>
            <a:lvl5pPr marL="1828754" indent="0">
              <a:buNone/>
              <a:defRPr sz="2000">
                <a:uFillTx/>
              </a:defRPr>
            </a:lvl5pPr>
            <a:lvl6pPr marL="2285943" indent="0">
              <a:buNone/>
              <a:defRPr sz="2000">
                <a:uFillTx/>
              </a:defRPr>
            </a:lvl6pPr>
            <a:lvl7pPr marL="2743131" indent="0">
              <a:buNone/>
              <a:defRPr sz="2000">
                <a:uFillTx/>
              </a:defRPr>
            </a:lvl7pPr>
            <a:lvl8pPr marL="3200320" indent="0">
              <a:buNone/>
              <a:defRPr sz="2000">
                <a:uFillTx/>
              </a:defRPr>
            </a:lvl8pPr>
            <a:lvl9pPr marL="3657509" indent="0">
              <a:buNone/>
              <a:defRPr sz="2000">
                <a:uFillTx/>
              </a:defRPr>
            </a:lvl9pPr>
          </a:lstStyle>
          <a:p>
            <a:endParaRPr lang="en-US">
              <a:uFillTx/>
            </a:endParaRP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Vertical Text Placeholder 2"/>
          <p:cNvSpPr>
            <a:spLocks noGrp="1"/>
          </p:cNvSpPr>
          <p:nvPr>
            <p:ph type="body" orient="vert" idx="1"/>
          </p:nvPr>
        </p:nvSpPr>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uFillTx/>
              </a:rPr>
              <a:t>Click to edit Master title style</a:t>
            </a:r>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3_Title Slide">
    <p:bg>
      <p:bgRef idx="1003">
        <a:schemeClr val="bg2"/>
      </p:bgRef>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dirty="0">
                <a:uFillTx/>
              </a:rPr>
              <a:t>Click to edit Master title style</a:t>
            </a: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0707532D-10C1-AA49-B4A4-A871B8E03AF0}" type="slidenum">
              <a:rPr lang="en-US" smtClean="0">
                <a:uFillTx/>
              </a:rPr>
              <a:pPr/>
              <a:t>‹#›</a:t>
            </a:fld>
            <a:endParaRPr lang="en-US">
              <a:uFillTx/>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4_Title Slide">
    <p:bg>
      <p:bgPr>
        <a:solidFill>
          <a:schemeClr val="accent5"/>
        </a:solidFill>
        <a:effectLst/>
      </p:bgPr>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dirty="0">
                <a:uFillTx/>
              </a:rPr>
              <a:t>Click to edit Master title style</a:t>
            </a: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0707532D-10C1-AA49-B4A4-A871B8E03AF0}" type="slidenum">
              <a:rPr lang="en-US" smtClean="0">
                <a:uFillTx/>
              </a:rPr>
              <a:pPr/>
              <a:t>‹#›</a:t>
            </a:fld>
            <a:endParaRPr lang="en-US">
              <a:uFillTx/>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35"/>
        <p:cNvGrpSpPr/>
        <p:nvPr/>
      </p:nvGrpSpPr>
      <p:grpSpPr>
        <a:xfrm>
          <a:off x="0" y="0"/>
          <a:ext cx="0" cy="0"/>
          <a:chOff x="0" y="0"/>
          <a:chExt cx="0" cy="0"/>
        </a:xfrm>
      </p:grpSpPr>
      <p:sp>
        <p:nvSpPr>
          <p:cNvPr id="36" name="Shape 36"/>
          <p:cNvSpPr txBox="1">
            <a:spLocks noGrp="1"/>
          </p:cNvSpPr>
          <p:nvPr>
            <p:ph type="ctrTitle"/>
          </p:nvPr>
        </p:nvSpPr>
        <p:spPr>
          <a:xfrm>
            <a:off x="3962400" y="2209800"/>
            <a:ext cx="7448400" cy="1171600"/>
          </a:xfrm>
          <a:prstGeom prst="rect">
            <a:avLst/>
          </a:prstGeom>
          <a:noFill/>
          <a:ln>
            <a:noFill/>
          </a:ln>
        </p:spPr>
        <p:txBody>
          <a:bodyPr lIns="91425" tIns="91425" rIns="91425" bIns="91425" anchor="b" anchorCtr="0"/>
          <a:lstStyle>
            <a:lvl1pPr lvl="0" algn="l" rtl="0">
              <a:spcBef>
                <a:spcPts val="0"/>
              </a:spcBef>
              <a:buSzPct val="100000"/>
              <a:buFont typeface="Arial"/>
              <a:buNone/>
              <a:defRPr sz="4800" b="1" i="0" u="none" strike="noStrike" cap="none">
                <a:latin typeface="Arial"/>
                <a:ea typeface="Arial"/>
                <a:cs typeface="Arial"/>
                <a:sym typeface="Arial"/>
              </a:defRPr>
            </a:lvl1pPr>
            <a:lvl2pPr lvl="1"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2pPr>
            <a:lvl3pPr lvl="2"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3pPr>
            <a:lvl4pPr lvl="3"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4pPr>
            <a:lvl5pPr lvl="4"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5pPr>
            <a:lvl6pPr lvl="5"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6pPr>
            <a:lvl7pPr lvl="6"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7pPr>
            <a:lvl8pPr lvl="7"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8pPr>
            <a:lvl9pPr lvl="8"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9pPr>
          </a:lstStyle>
          <a:p>
            <a:endParaRPr/>
          </a:p>
        </p:txBody>
      </p:sp>
      <p:sp>
        <p:nvSpPr>
          <p:cNvPr id="37" name="Shape 37"/>
          <p:cNvSpPr txBox="1">
            <a:spLocks noGrp="1"/>
          </p:cNvSpPr>
          <p:nvPr>
            <p:ph type="subTitle" idx="1"/>
          </p:nvPr>
        </p:nvSpPr>
        <p:spPr>
          <a:xfrm>
            <a:off x="3962400" y="3429000"/>
            <a:ext cx="7448400" cy="685600"/>
          </a:xfrm>
          <a:prstGeom prst="rect">
            <a:avLst/>
          </a:prstGeom>
          <a:noFill/>
          <a:ln>
            <a:noFill/>
          </a:ln>
        </p:spPr>
        <p:txBody>
          <a:bodyPr lIns="91425" tIns="91425" rIns="91425" bIns="91425" anchor="t" anchorCtr="0"/>
          <a:lstStyle>
            <a:lvl1pPr lvl="0" algn="l" rtl="0">
              <a:spcBef>
                <a:spcPts val="0"/>
              </a:spcBef>
              <a:buClr>
                <a:srgbClr val="000000"/>
              </a:buClr>
              <a:buSzPct val="100000"/>
              <a:buFont typeface="Arial"/>
              <a:buNone/>
              <a:defRPr sz="2400" b="0" i="0" u="none" strike="noStrike" cap="none">
                <a:solidFill>
                  <a:srgbClr val="000000"/>
                </a:solidFill>
                <a:latin typeface="Arial"/>
                <a:ea typeface="Arial"/>
                <a:cs typeface="Arial"/>
                <a:sym typeface="Arial"/>
              </a:defRPr>
            </a:lvl1pPr>
            <a:lvl2pPr lvl="1"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2pPr>
            <a:lvl3pPr lvl="2"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3pPr>
            <a:lvl4pPr lvl="3"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4pPr>
            <a:lvl5pPr lvl="4"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5pPr>
            <a:lvl6pPr lvl="5"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6pPr>
            <a:lvl7pPr lvl="6"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7pPr>
            <a:lvl8pPr lvl="7"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8pPr>
            <a:lvl9pPr lvl="8"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9pPr>
          </a:lstStyle>
          <a:p>
            <a:endParaRPr/>
          </a:p>
        </p:txBody>
      </p:sp>
      <p:cxnSp>
        <p:nvCxnSpPr>
          <p:cNvPr id="38" name="Shape 38"/>
          <p:cNvCxnSpPr/>
          <p:nvPr/>
        </p:nvCxnSpPr>
        <p:spPr>
          <a:xfrm rot="10800000" flipH="1">
            <a:off x="3920555" y="3381899"/>
            <a:ext cx="7458800" cy="400"/>
          </a:xfrm>
          <a:prstGeom prst="straightConnector1">
            <a:avLst/>
          </a:prstGeom>
          <a:noFill/>
          <a:ln w="9525" cap="flat" cmpd="sng">
            <a:solidFill>
              <a:srgbClr val="CCCCCC"/>
            </a:solidFill>
            <a:prstDash val="solid"/>
            <a:round/>
            <a:headEnd type="none" w="lg" len="lg"/>
            <a:tailEnd type="none" w="lg" len="lg"/>
          </a:ln>
        </p:spPr>
      </p:cxnSp>
      <p:sp>
        <p:nvSpPr>
          <p:cNvPr id="39" name="Shape 39"/>
          <p:cNvSpPr txBox="1"/>
          <p:nvPr/>
        </p:nvSpPr>
        <p:spPr>
          <a:xfrm>
            <a:off x="1780699" y="2785023"/>
            <a:ext cx="1966000" cy="1372400"/>
          </a:xfrm>
          <a:prstGeom prst="rect">
            <a:avLst/>
          </a:prstGeom>
          <a:noFill/>
          <a:ln>
            <a:noFill/>
          </a:ln>
        </p:spPr>
        <p:txBody>
          <a:bodyPr lIns="121900" tIns="121900" rIns="121900" bIns="121900" anchor="t" anchorCtr="0">
            <a:noAutofit/>
          </a:bodyPr>
          <a:lstStyle/>
          <a:p>
            <a:pPr lvl="0" rtl="0">
              <a:spcBef>
                <a:spcPts val="0"/>
              </a:spcBef>
              <a:buNone/>
            </a:pPr>
            <a:r>
              <a:rPr lang="en" sz="3733" b="1" dirty="0">
                <a:solidFill>
                  <a:srgbClr val="003262"/>
                </a:solidFill>
              </a:rPr>
              <a:t>D</a:t>
            </a:r>
            <a:r>
              <a:rPr lang="en-US" sz="2667" b="1" dirty="0">
                <a:solidFill>
                  <a:srgbClr val="003262"/>
                </a:solidFill>
              </a:rPr>
              <a:t>S</a:t>
            </a:r>
            <a:r>
              <a:rPr lang="en-US" sz="2667" b="1" baseline="0" dirty="0">
                <a:solidFill>
                  <a:srgbClr val="003262"/>
                </a:solidFill>
              </a:rPr>
              <a:t> 100</a:t>
            </a:r>
            <a:endParaRPr lang="en" sz="3733" b="1" dirty="0">
              <a:solidFill>
                <a:srgbClr val="003262"/>
              </a:solidFill>
            </a:endParaRPr>
          </a:p>
          <a:p>
            <a:pPr lvl="0" rtl="0">
              <a:spcBef>
                <a:spcPts val="0"/>
              </a:spcBef>
              <a:buNone/>
            </a:pPr>
            <a:r>
              <a:rPr lang="en" sz="2400" b="1" dirty="0">
                <a:solidFill>
                  <a:srgbClr val="C4820E"/>
                </a:solidFill>
              </a:rPr>
              <a:t>Spring 201</a:t>
            </a:r>
            <a:r>
              <a:rPr lang="en-US" sz="2400" b="1" dirty="0">
                <a:solidFill>
                  <a:srgbClr val="C4820E"/>
                </a:solidFill>
              </a:rPr>
              <a:t>7</a:t>
            </a:r>
            <a:endParaRPr lang="en" sz="2400" b="1" dirty="0">
              <a:solidFill>
                <a:srgbClr val="C4820E"/>
              </a:solidFill>
            </a:endParaRPr>
          </a:p>
        </p:txBody>
      </p:sp>
      <p:pic>
        <p:nvPicPr>
          <p:cNvPr id="40" name="Shape 40"/>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812399" y="3083903"/>
            <a:ext cx="968300" cy="774639"/>
          </a:xfrm>
          <a:prstGeom prst="rect">
            <a:avLst/>
          </a:prstGeom>
          <a:noFill/>
          <a:ln>
            <a:noFill/>
          </a:ln>
        </p:spPr>
      </p:pic>
      <p:sp>
        <p:nvSpPr>
          <p:cNvPr id="41" name="Shape 41"/>
          <p:cNvSpPr txBox="1"/>
          <p:nvPr/>
        </p:nvSpPr>
        <p:spPr>
          <a:xfrm>
            <a:off x="7689628" y="6356967"/>
            <a:ext cx="4461600" cy="464400"/>
          </a:xfrm>
          <a:prstGeom prst="rect">
            <a:avLst/>
          </a:prstGeom>
          <a:noFill/>
          <a:ln>
            <a:noFill/>
          </a:ln>
        </p:spPr>
        <p:txBody>
          <a:bodyPr lIns="121900" tIns="121900" rIns="121900" bIns="121900" anchor="t" anchorCtr="0">
            <a:noAutofit/>
          </a:bodyPr>
          <a:lstStyle/>
          <a:p>
            <a:pPr lvl="0" rtl="0">
              <a:spcBef>
                <a:spcPts val="0"/>
              </a:spcBef>
              <a:buNone/>
            </a:pPr>
            <a:r>
              <a:rPr lang="en" sz="1333"/>
              <a:t>Slides created by John DeNero (denero@berkeley.edu)</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algn="l" rtl="0">
              <a:spcBef>
                <a:spcPts val="0"/>
              </a:spcBef>
              <a:buSzPct val="100000"/>
              <a:buFont typeface="Arial"/>
              <a:buNone/>
              <a:defRPr sz="4800" b="1">
                <a:latin typeface="Arial"/>
                <a:ea typeface="Arial"/>
                <a:cs typeface="Arial"/>
                <a:sym typeface="Arial"/>
              </a:defRPr>
            </a:lvl1pPr>
            <a:lvl2pPr lvl="1" algn="l" rtl="0">
              <a:spcBef>
                <a:spcPts val="0"/>
              </a:spcBef>
              <a:buSzPct val="100000"/>
              <a:buFont typeface="Arial"/>
              <a:buNone/>
              <a:defRPr sz="4800" b="1">
                <a:solidFill>
                  <a:schemeClr val="dk2"/>
                </a:solidFill>
                <a:latin typeface="Arial"/>
                <a:ea typeface="Arial"/>
                <a:cs typeface="Arial"/>
                <a:sym typeface="Arial"/>
              </a:defRPr>
            </a:lvl2pPr>
            <a:lvl3pPr lvl="2" algn="l" rtl="0">
              <a:spcBef>
                <a:spcPts val="0"/>
              </a:spcBef>
              <a:buSzPct val="100000"/>
              <a:buFont typeface="Arial"/>
              <a:buNone/>
              <a:defRPr sz="4800" b="1">
                <a:solidFill>
                  <a:schemeClr val="dk2"/>
                </a:solidFill>
                <a:latin typeface="Arial"/>
                <a:ea typeface="Arial"/>
                <a:cs typeface="Arial"/>
                <a:sym typeface="Arial"/>
              </a:defRPr>
            </a:lvl3pPr>
            <a:lvl4pPr lvl="3" algn="l" rtl="0">
              <a:spcBef>
                <a:spcPts val="0"/>
              </a:spcBef>
              <a:buSzPct val="100000"/>
              <a:buFont typeface="Arial"/>
              <a:buNone/>
              <a:defRPr sz="4800" b="1">
                <a:solidFill>
                  <a:schemeClr val="dk2"/>
                </a:solidFill>
                <a:latin typeface="Arial"/>
                <a:ea typeface="Arial"/>
                <a:cs typeface="Arial"/>
                <a:sym typeface="Arial"/>
              </a:defRPr>
            </a:lvl4pPr>
            <a:lvl5pPr lvl="4" algn="l" rtl="0">
              <a:spcBef>
                <a:spcPts val="0"/>
              </a:spcBef>
              <a:buSzPct val="100000"/>
              <a:buFont typeface="Arial"/>
              <a:buNone/>
              <a:defRPr sz="4800" b="1">
                <a:solidFill>
                  <a:schemeClr val="dk2"/>
                </a:solidFill>
                <a:latin typeface="Arial"/>
                <a:ea typeface="Arial"/>
                <a:cs typeface="Arial"/>
                <a:sym typeface="Arial"/>
              </a:defRPr>
            </a:lvl5pPr>
            <a:lvl6pPr lvl="5" algn="l" rtl="0">
              <a:spcBef>
                <a:spcPts val="0"/>
              </a:spcBef>
              <a:buSzPct val="100000"/>
              <a:buFont typeface="Arial"/>
              <a:buNone/>
              <a:defRPr sz="4800" b="1">
                <a:solidFill>
                  <a:schemeClr val="dk2"/>
                </a:solidFill>
                <a:latin typeface="Arial"/>
                <a:ea typeface="Arial"/>
                <a:cs typeface="Arial"/>
                <a:sym typeface="Arial"/>
              </a:defRPr>
            </a:lvl6pPr>
            <a:lvl7pPr lvl="6" algn="l" rtl="0">
              <a:spcBef>
                <a:spcPts val="0"/>
              </a:spcBef>
              <a:buSzPct val="100000"/>
              <a:buFont typeface="Arial"/>
              <a:buNone/>
              <a:defRPr sz="4800" b="1">
                <a:solidFill>
                  <a:schemeClr val="dk2"/>
                </a:solidFill>
                <a:latin typeface="Arial"/>
                <a:ea typeface="Arial"/>
                <a:cs typeface="Arial"/>
                <a:sym typeface="Arial"/>
              </a:defRPr>
            </a:lvl7pPr>
            <a:lvl8pPr lvl="7" algn="l" rtl="0">
              <a:spcBef>
                <a:spcPts val="0"/>
              </a:spcBef>
              <a:buSzPct val="100000"/>
              <a:buFont typeface="Arial"/>
              <a:buNone/>
              <a:defRPr sz="4800" b="1">
                <a:solidFill>
                  <a:schemeClr val="dk2"/>
                </a:solidFill>
                <a:latin typeface="Arial"/>
                <a:ea typeface="Arial"/>
                <a:cs typeface="Arial"/>
                <a:sym typeface="Arial"/>
              </a:defRPr>
            </a:lvl8pPr>
            <a:lvl9pPr lvl="8" algn="l" rtl="0">
              <a:spcBef>
                <a:spcPts val="0"/>
              </a:spcBef>
              <a:buSzPct val="100000"/>
              <a:buFont typeface="Arial"/>
              <a:buNone/>
              <a:defRPr sz="4800" b="1">
                <a:solidFill>
                  <a:schemeClr val="dk2"/>
                </a:solidFill>
                <a:latin typeface="Arial"/>
                <a:ea typeface="Arial"/>
                <a:cs typeface="Arial"/>
                <a:sym typeface="Arial"/>
              </a:defRPr>
            </a:lvl9pPr>
          </a:lstStyle>
          <a:p>
            <a:endParaRPr/>
          </a:p>
        </p:txBody>
      </p:sp>
      <p:cxnSp>
        <p:nvCxnSpPr>
          <p:cNvPr id="44" name="Shape 44"/>
          <p:cNvCxnSpPr/>
          <p:nvPr/>
        </p:nvCxnSpPr>
        <p:spPr>
          <a:xfrm>
            <a:off x="609600" y="1175787"/>
            <a:ext cx="10972800" cy="0"/>
          </a:xfrm>
          <a:prstGeom prst="straightConnector1">
            <a:avLst/>
          </a:prstGeom>
          <a:noFill/>
          <a:ln w="9525" cap="flat" cmpd="sng">
            <a:solidFill>
              <a:srgbClr val="CCCCCC"/>
            </a:solidFill>
            <a:prstDash val="solid"/>
            <a:round/>
            <a:headEnd type="none" w="lg" len="lg"/>
            <a:tailEnd type="none" w="lg" len="lg"/>
          </a:ln>
        </p:spPr>
      </p:cxnSp>
      <p:cxnSp>
        <p:nvCxnSpPr>
          <p:cNvPr id="45" name="Shape 45"/>
          <p:cNvCxnSpPr/>
          <p:nvPr/>
        </p:nvCxnSpPr>
        <p:spPr>
          <a:xfrm>
            <a:off x="609600" y="6324600"/>
            <a:ext cx="10972800" cy="0"/>
          </a:xfrm>
          <a:prstGeom prst="straightConnector1">
            <a:avLst/>
          </a:prstGeom>
          <a:noFill/>
          <a:ln w="9525" cap="flat" cmpd="sng">
            <a:solidFill>
              <a:srgbClr val="CCCCCC"/>
            </a:solidFill>
            <a:prstDash val="solid"/>
            <a:round/>
            <a:headEnd type="none" w="lg" len="lg"/>
            <a:tailEnd type="none" w="lg" len="lg"/>
          </a:ln>
        </p:spPr>
      </p:cxnSp>
      <p:sp>
        <p:nvSpPr>
          <p:cNvPr id="46" name="Shape 46"/>
          <p:cNvSpPr txBox="1">
            <a:spLocks noGrp="1"/>
          </p:cNvSpPr>
          <p:nvPr>
            <p:ph type="body" idx="1"/>
          </p:nvPr>
        </p:nvSpPr>
        <p:spPr>
          <a:xfrm>
            <a:off x="609600" y="1295400"/>
            <a:ext cx="10972800" cy="4830800"/>
          </a:xfrm>
          <a:prstGeom prst="rect">
            <a:avLst/>
          </a:prstGeom>
          <a:noFill/>
          <a:ln>
            <a:noFill/>
          </a:ln>
        </p:spPr>
        <p:txBody>
          <a:bodyPr lIns="91425" tIns="91425" rIns="91425" bIns="91425" anchor="t" anchorCtr="0"/>
          <a:lstStyle>
            <a:lvl1pPr lvl="0" rtl="0">
              <a:spcBef>
                <a:spcPts val="0"/>
              </a:spcBef>
              <a:spcAft>
                <a:spcPts val="533"/>
              </a:spcAft>
              <a:defRPr sz="3200"/>
            </a:lvl1pPr>
            <a:lvl2pPr lvl="1" rtl="0">
              <a:spcBef>
                <a:spcPts val="0"/>
              </a:spcBef>
              <a:spcAft>
                <a:spcPts val="533"/>
              </a:spcAft>
              <a:defRPr sz="3200"/>
            </a:lvl2pPr>
            <a:lvl3pPr lvl="2" rtl="0">
              <a:spcBef>
                <a:spcPts val="0"/>
              </a:spcBef>
              <a:spcAft>
                <a:spcPts val="533"/>
              </a:spcAft>
              <a:defRPr sz="3200"/>
            </a:lvl3pPr>
            <a:lvl4pPr lvl="3" rtl="0">
              <a:spcBef>
                <a:spcPts val="0"/>
              </a:spcBef>
              <a:spcAft>
                <a:spcPts val="533"/>
              </a:spcAft>
              <a:defRPr sz="2400"/>
            </a:lvl4pPr>
            <a:lvl5pPr lvl="4" rtl="0">
              <a:spcBef>
                <a:spcPts val="0"/>
              </a:spcBef>
              <a:spcAft>
                <a:spcPts val="533"/>
              </a:spcAft>
              <a:defRPr sz="2400"/>
            </a:lvl5pPr>
            <a:lvl6pPr lvl="5" rtl="0">
              <a:spcBef>
                <a:spcPts val="0"/>
              </a:spcBef>
              <a:spcAft>
                <a:spcPts val="533"/>
              </a:spcAft>
              <a:defRPr sz="2400"/>
            </a:lvl6pPr>
            <a:lvl7pPr lvl="6" rtl="0">
              <a:spcBef>
                <a:spcPts val="0"/>
              </a:spcBef>
              <a:spcAft>
                <a:spcPts val="533"/>
              </a:spcAft>
              <a:defRPr sz="2400"/>
            </a:lvl7pPr>
            <a:lvl8pPr lvl="7" rtl="0">
              <a:spcBef>
                <a:spcPts val="0"/>
              </a:spcBef>
              <a:spcAft>
                <a:spcPts val="533"/>
              </a:spcAft>
              <a:defRPr sz="2400"/>
            </a:lvl8pPr>
            <a:lvl9pPr lvl="8" rtl="0">
              <a:spcBef>
                <a:spcPts val="0"/>
              </a:spcBef>
              <a:spcAft>
                <a:spcPts val="533"/>
              </a:spcAft>
              <a:defRPr sz="24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ColTx" preserve="1">
  <p:cSld name="Title and two columns">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algn="l" rtl="0">
              <a:spcBef>
                <a:spcPts val="0"/>
              </a:spcBef>
              <a:buSzPct val="100000"/>
              <a:buFont typeface="Arial"/>
              <a:buNone/>
              <a:defRPr sz="4800" b="1">
                <a:latin typeface="Arial"/>
                <a:ea typeface="Arial"/>
                <a:cs typeface="Arial"/>
                <a:sym typeface="Arial"/>
              </a:defRPr>
            </a:lvl1pPr>
            <a:lvl2pPr lvl="1" algn="l" rtl="0">
              <a:spcBef>
                <a:spcPts val="0"/>
              </a:spcBef>
              <a:buSzPct val="100000"/>
              <a:buFont typeface="Arial"/>
              <a:buNone/>
              <a:defRPr sz="4800" b="1">
                <a:solidFill>
                  <a:schemeClr val="dk2"/>
                </a:solidFill>
                <a:latin typeface="Arial"/>
                <a:ea typeface="Arial"/>
                <a:cs typeface="Arial"/>
                <a:sym typeface="Arial"/>
              </a:defRPr>
            </a:lvl2pPr>
            <a:lvl3pPr lvl="2" algn="l" rtl="0">
              <a:spcBef>
                <a:spcPts val="0"/>
              </a:spcBef>
              <a:buSzPct val="100000"/>
              <a:buFont typeface="Arial"/>
              <a:buNone/>
              <a:defRPr sz="4800" b="1">
                <a:solidFill>
                  <a:schemeClr val="dk2"/>
                </a:solidFill>
                <a:latin typeface="Arial"/>
                <a:ea typeface="Arial"/>
                <a:cs typeface="Arial"/>
                <a:sym typeface="Arial"/>
              </a:defRPr>
            </a:lvl3pPr>
            <a:lvl4pPr lvl="3" algn="l" rtl="0">
              <a:spcBef>
                <a:spcPts val="0"/>
              </a:spcBef>
              <a:buSzPct val="100000"/>
              <a:buFont typeface="Arial"/>
              <a:buNone/>
              <a:defRPr sz="4800" b="1">
                <a:solidFill>
                  <a:schemeClr val="dk2"/>
                </a:solidFill>
                <a:latin typeface="Arial"/>
                <a:ea typeface="Arial"/>
                <a:cs typeface="Arial"/>
                <a:sym typeface="Arial"/>
              </a:defRPr>
            </a:lvl4pPr>
            <a:lvl5pPr lvl="4" algn="l" rtl="0">
              <a:spcBef>
                <a:spcPts val="0"/>
              </a:spcBef>
              <a:buSzPct val="100000"/>
              <a:buFont typeface="Arial"/>
              <a:buNone/>
              <a:defRPr sz="4800" b="1">
                <a:solidFill>
                  <a:schemeClr val="dk2"/>
                </a:solidFill>
                <a:latin typeface="Arial"/>
                <a:ea typeface="Arial"/>
                <a:cs typeface="Arial"/>
                <a:sym typeface="Arial"/>
              </a:defRPr>
            </a:lvl5pPr>
            <a:lvl6pPr lvl="5" algn="l" rtl="0">
              <a:spcBef>
                <a:spcPts val="0"/>
              </a:spcBef>
              <a:buSzPct val="100000"/>
              <a:buFont typeface="Arial"/>
              <a:buNone/>
              <a:defRPr sz="4800" b="1">
                <a:solidFill>
                  <a:schemeClr val="dk2"/>
                </a:solidFill>
                <a:latin typeface="Arial"/>
                <a:ea typeface="Arial"/>
                <a:cs typeface="Arial"/>
                <a:sym typeface="Arial"/>
              </a:defRPr>
            </a:lvl6pPr>
            <a:lvl7pPr lvl="6" algn="l" rtl="0">
              <a:spcBef>
                <a:spcPts val="0"/>
              </a:spcBef>
              <a:buSzPct val="100000"/>
              <a:buFont typeface="Arial"/>
              <a:buNone/>
              <a:defRPr sz="4800" b="1">
                <a:solidFill>
                  <a:schemeClr val="dk2"/>
                </a:solidFill>
                <a:latin typeface="Arial"/>
                <a:ea typeface="Arial"/>
                <a:cs typeface="Arial"/>
                <a:sym typeface="Arial"/>
              </a:defRPr>
            </a:lvl7pPr>
            <a:lvl8pPr lvl="7" algn="l" rtl="0">
              <a:spcBef>
                <a:spcPts val="0"/>
              </a:spcBef>
              <a:buSzPct val="100000"/>
              <a:buFont typeface="Arial"/>
              <a:buNone/>
              <a:defRPr sz="4800" b="1">
                <a:solidFill>
                  <a:schemeClr val="dk2"/>
                </a:solidFill>
                <a:latin typeface="Arial"/>
                <a:ea typeface="Arial"/>
                <a:cs typeface="Arial"/>
                <a:sym typeface="Arial"/>
              </a:defRPr>
            </a:lvl8pPr>
            <a:lvl9pPr lvl="8" algn="l" rtl="0">
              <a:spcBef>
                <a:spcPts val="0"/>
              </a:spcBef>
              <a:buSzPct val="100000"/>
              <a:buFont typeface="Arial"/>
              <a:buNone/>
              <a:defRPr sz="4800" b="1">
                <a:solidFill>
                  <a:schemeClr val="dk2"/>
                </a:solidFill>
                <a:latin typeface="Arial"/>
                <a:ea typeface="Arial"/>
                <a:cs typeface="Arial"/>
                <a:sym typeface="Arial"/>
              </a:defRPr>
            </a:lvl9pPr>
          </a:lstStyle>
          <a:p>
            <a:endParaRPr/>
          </a:p>
        </p:txBody>
      </p:sp>
      <p:sp>
        <p:nvSpPr>
          <p:cNvPr id="49" name="Shape 49"/>
          <p:cNvSpPr txBox="1">
            <a:spLocks noGrp="1"/>
          </p:cNvSpPr>
          <p:nvPr>
            <p:ph type="body" idx="1"/>
          </p:nvPr>
        </p:nvSpPr>
        <p:spPr>
          <a:xfrm>
            <a:off x="609600" y="1295400"/>
            <a:ext cx="5384800" cy="4830800"/>
          </a:xfrm>
          <a:prstGeom prst="rect">
            <a:avLst/>
          </a:prstGeom>
          <a:noFill/>
          <a:ln>
            <a:noFill/>
          </a:ln>
        </p:spPr>
        <p:txBody>
          <a:bodyPr lIns="91425" tIns="91425" rIns="91425" bIns="91425" anchor="t" anchorCtr="0"/>
          <a:lstStyle>
            <a:lvl1pPr lvl="0" rtl="0">
              <a:spcBef>
                <a:spcPts val="0"/>
              </a:spcBef>
              <a:defRPr sz="3200"/>
            </a:lvl1pPr>
            <a:lvl2pPr lvl="1" rtl="0">
              <a:spcBef>
                <a:spcPts val="0"/>
              </a:spcBef>
              <a:defRPr sz="3200"/>
            </a:lvl2pPr>
            <a:lvl3pPr lvl="2" rtl="0">
              <a:spcBef>
                <a:spcPts val="0"/>
              </a:spcBef>
              <a:defRPr sz="3200"/>
            </a:lvl3pPr>
            <a:lvl4pPr lvl="3" rtl="0">
              <a:spcBef>
                <a:spcPts val="0"/>
              </a:spcBef>
              <a:defRPr sz="2400"/>
            </a:lvl4pPr>
            <a:lvl5pPr lvl="4" rtl="0">
              <a:spcBef>
                <a:spcPts val="0"/>
              </a:spcBef>
              <a:defRPr sz="2400"/>
            </a:lvl5pPr>
            <a:lvl6pPr lvl="5" rtl="0">
              <a:spcBef>
                <a:spcPts val="0"/>
              </a:spcBef>
              <a:defRPr sz="2400"/>
            </a:lvl6pPr>
            <a:lvl7pPr lvl="6" rtl="0">
              <a:spcBef>
                <a:spcPts val="0"/>
              </a:spcBef>
              <a:defRPr sz="2400"/>
            </a:lvl7pPr>
            <a:lvl8pPr lvl="7" rtl="0">
              <a:spcBef>
                <a:spcPts val="0"/>
              </a:spcBef>
              <a:defRPr sz="2400"/>
            </a:lvl8pPr>
            <a:lvl9pPr lvl="8" rtl="0">
              <a:spcBef>
                <a:spcPts val="0"/>
              </a:spcBef>
              <a:defRPr sz="2400"/>
            </a:lvl9pPr>
          </a:lstStyle>
          <a:p>
            <a:endParaRPr/>
          </a:p>
        </p:txBody>
      </p:sp>
      <p:sp>
        <p:nvSpPr>
          <p:cNvPr id="50" name="Shape 50"/>
          <p:cNvSpPr txBox="1">
            <a:spLocks noGrp="1"/>
          </p:cNvSpPr>
          <p:nvPr>
            <p:ph type="body" idx="2"/>
          </p:nvPr>
        </p:nvSpPr>
        <p:spPr>
          <a:xfrm>
            <a:off x="6197600" y="1295400"/>
            <a:ext cx="5384800" cy="4830800"/>
          </a:xfrm>
          <a:prstGeom prst="rect">
            <a:avLst/>
          </a:prstGeom>
          <a:noFill/>
          <a:ln>
            <a:noFill/>
          </a:ln>
        </p:spPr>
        <p:txBody>
          <a:bodyPr lIns="91425" tIns="91425" rIns="91425" bIns="91425" anchor="t" anchorCtr="0"/>
          <a:lstStyle>
            <a:lvl1pPr lvl="0" rtl="0">
              <a:spcBef>
                <a:spcPts val="0"/>
              </a:spcBef>
              <a:defRPr sz="3200"/>
            </a:lvl1pPr>
            <a:lvl2pPr lvl="1" rtl="0">
              <a:spcBef>
                <a:spcPts val="0"/>
              </a:spcBef>
              <a:defRPr sz="3200">
                <a:solidFill>
                  <a:schemeClr val="dk1"/>
                </a:solidFill>
              </a:defRPr>
            </a:lvl2pPr>
            <a:lvl3pPr lvl="2" rtl="0">
              <a:spcBef>
                <a:spcPts val="0"/>
              </a:spcBef>
              <a:defRPr sz="3200">
                <a:solidFill>
                  <a:schemeClr val="dk1"/>
                </a:solidFill>
              </a:defRPr>
            </a:lvl3pPr>
            <a:lvl4pPr lvl="3" rtl="0">
              <a:spcBef>
                <a:spcPts val="0"/>
              </a:spcBef>
              <a:defRPr sz="2400">
                <a:solidFill>
                  <a:schemeClr val="dk1"/>
                </a:solidFill>
              </a:defRPr>
            </a:lvl4pPr>
            <a:lvl5pPr lvl="4" rtl="0">
              <a:spcBef>
                <a:spcPts val="0"/>
              </a:spcBef>
              <a:defRPr sz="2400">
                <a:solidFill>
                  <a:schemeClr val="dk1"/>
                </a:solidFill>
              </a:defRPr>
            </a:lvl5pPr>
            <a:lvl6pPr lvl="5" rtl="0">
              <a:spcBef>
                <a:spcPts val="0"/>
              </a:spcBef>
              <a:defRPr sz="2400">
                <a:solidFill>
                  <a:schemeClr val="dk1"/>
                </a:solidFill>
              </a:defRPr>
            </a:lvl6pPr>
            <a:lvl7pPr lvl="6" rtl="0">
              <a:spcBef>
                <a:spcPts val="0"/>
              </a:spcBef>
              <a:defRPr sz="2400">
                <a:solidFill>
                  <a:schemeClr val="dk1"/>
                </a:solidFill>
              </a:defRPr>
            </a:lvl7pPr>
            <a:lvl8pPr lvl="7" rtl="0">
              <a:spcBef>
                <a:spcPts val="0"/>
              </a:spcBef>
              <a:defRPr sz="2400">
                <a:solidFill>
                  <a:schemeClr val="dk1"/>
                </a:solidFill>
              </a:defRPr>
            </a:lvl8pPr>
            <a:lvl9pPr lvl="8" rtl="0">
              <a:spcBef>
                <a:spcPts val="0"/>
              </a:spcBef>
              <a:defRPr sz="2400"/>
            </a:lvl9pPr>
          </a:lstStyle>
          <a:p>
            <a:endParaRPr/>
          </a:p>
        </p:txBody>
      </p:sp>
      <p:cxnSp>
        <p:nvCxnSpPr>
          <p:cNvPr id="51" name="Shape 51"/>
          <p:cNvCxnSpPr/>
          <p:nvPr/>
        </p:nvCxnSpPr>
        <p:spPr>
          <a:xfrm>
            <a:off x="609600" y="1175787"/>
            <a:ext cx="10972800" cy="0"/>
          </a:xfrm>
          <a:prstGeom prst="straightConnector1">
            <a:avLst/>
          </a:prstGeom>
          <a:noFill/>
          <a:ln w="9525" cap="flat" cmpd="sng">
            <a:solidFill>
              <a:srgbClr val="CCCCCC"/>
            </a:solidFill>
            <a:prstDash val="solid"/>
            <a:round/>
            <a:headEnd type="none" w="lg" len="lg"/>
            <a:tailEnd type="none" w="lg" len="lg"/>
          </a:ln>
        </p:spPr>
      </p:cxnSp>
      <p:cxnSp>
        <p:nvCxnSpPr>
          <p:cNvPr id="52" name="Shape 52"/>
          <p:cNvCxnSpPr/>
          <p:nvPr/>
        </p:nvCxnSpPr>
        <p:spPr>
          <a:xfrm>
            <a:off x="609600" y="6324600"/>
            <a:ext cx="10972800"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rtl="0">
              <a:spcBef>
                <a:spcPts val="0"/>
              </a:spcBef>
              <a:defRPr/>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cxnSp>
        <p:nvCxnSpPr>
          <p:cNvPr id="55" name="Shape 55"/>
          <p:cNvCxnSpPr/>
          <p:nvPr/>
        </p:nvCxnSpPr>
        <p:spPr>
          <a:xfrm>
            <a:off x="609600" y="1175787"/>
            <a:ext cx="10972800" cy="0"/>
          </a:xfrm>
          <a:prstGeom prst="straightConnector1">
            <a:avLst/>
          </a:prstGeom>
          <a:noFill/>
          <a:ln w="9525" cap="flat" cmpd="sng">
            <a:solidFill>
              <a:srgbClr val="CCCCCC"/>
            </a:solidFill>
            <a:prstDash val="solid"/>
            <a:round/>
            <a:headEnd type="none" w="lg" len="lg"/>
            <a:tailEnd type="none" w="lg" len="lg"/>
          </a:ln>
        </p:spPr>
      </p:cxnSp>
      <p:cxnSp>
        <p:nvCxnSpPr>
          <p:cNvPr id="56" name="Shape 56"/>
          <p:cNvCxnSpPr/>
          <p:nvPr/>
        </p:nvCxnSpPr>
        <p:spPr>
          <a:xfrm>
            <a:off x="609600" y="6324600"/>
            <a:ext cx="10972800"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ection">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1625600" y="2978404"/>
            <a:ext cx="8940800" cy="901200"/>
          </a:xfrm>
          <a:prstGeom prst="rect">
            <a:avLst/>
          </a:prstGeom>
          <a:noFill/>
          <a:ln>
            <a:noFill/>
          </a:ln>
        </p:spPr>
        <p:txBody>
          <a:bodyPr lIns="91425" tIns="91425" rIns="91425" bIns="91425" anchor="b" anchorCtr="0"/>
          <a:lstStyle>
            <a:lvl1pPr lvl="0" algn="ctr" rtl="0">
              <a:spcBef>
                <a:spcPts val="0"/>
              </a:spcBef>
              <a:defRPr/>
            </a:lvl1pPr>
            <a:lvl2pPr lvl="1" algn="ctr" rtl="0">
              <a:spcBef>
                <a:spcPts val="0"/>
              </a:spcBef>
              <a:defRPr>
                <a:solidFill>
                  <a:schemeClr val="dk2"/>
                </a:solidFill>
              </a:defRPr>
            </a:lvl2pPr>
            <a:lvl3pPr lvl="2" algn="ctr" rtl="0">
              <a:spcBef>
                <a:spcPts val="0"/>
              </a:spcBef>
              <a:defRPr>
                <a:solidFill>
                  <a:schemeClr val="dk2"/>
                </a:solidFill>
              </a:defRPr>
            </a:lvl3pPr>
            <a:lvl4pPr lvl="3" algn="ctr" rtl="0">
              <a:spcBef>
                <a:spcPts val="0"/>
              </a:spcBef>
              <a:defRPr>
                <a:solidFill>
                  <a:schemeClr val="dk2"/>
                </a:solidFill>
              </a:defRPr>
            </a:lvl4pPr>
            <a:lvl5pPr lvl="4" algn="ctr" rtl="0">
              <a:spcBef>
                <a:spcPts val="0"/>
              </a:spcBef>
              <a:defRPr>
                <a:solidFill>
                  <a:schemeClr val="dk2"/>
                </a:solidFill>
              </a:defRPr>
            </a:lvl5pPr>
            <a:lvl6pPr lvl="5" algn="ctr" rtl="0">
              <a:spcBef>
                <a:spcPts val="0"/>
              </a:spcBef>
              <a:defRPr>
                <a:solidFill>
                  <a:schemeClr val="dk2"/>
                </a:solidFill>
              </a:defRPr>
            </a:lvl6pPr>
            <a:lvl7pPr lvl="6" algn="ctr" rtl="0">
              <a:spcBef>
                <a:spcPts val="0"/>
              </a:spcBef>
              <a:defRPr>
                <a:solidFill>
                  <a:schemeClr val="dk2"/>
                </a:solidFill>
              </a:defRPr>
            </a:lvl7pPr>
            <a:lvl8pPr lvl="7" algn="ctr" rtl="0">
              <a:spcBef>
                <a:spcPts val="0"/>
              </a:spcBef>
              <a:defRPr>
                <a:solidFill>
                  <a:schemeClr val="dk2"/>
                </a:solidFill>
              </a:defRPr>
            </a:lvl8pPr>
            <a:lvl9pPr lvl="8" algn="ctr" rtl="0">
              <a:spcBef>
                <a:spcPts val="0"/>
              </a:spcBef>
              <a:defRPr>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2450" y="541060"/>
            <a:ext cx="10801350" cy="1305579"/>
          </a:xfrm>
        </p:spPr>
        <p:txBody>
          <a:bodyPr/>
          <a:lstStyle/>
          <a:p>
            <a:r>
              <a:rPr lang="en-US">
                <a:uFillTx/>
              </a:rPr>
              <a:t>Click to edit Master title style</a:t>
            </a:r>
          </a:p>
        </p:txBody>
      </p:sp>
      <p:sp>
        <p:nvSpPr>
          <p:cNvPr id="3" name="Content Placeholder 2"/>
          <p:cNvSpPr>
            <a:spLocks noGrp="1"/>
          </p:cNvSpPr>
          <p:nvPr>
            <p:ph idx="1"/>
          </p:nvPr>
        </p:nvSpPr>
        <p:spPr>
          <a:xfrm>
            <a:off x="838200" y="2026025"/>
            <a:ext cx="10515600" cy="4150940"/>
          </a:xfrm>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
        <p:nvSpPr>
          <p:cNvPr id="7" name="TextBox 6"/>
          <p:cNvSpPr txBox="1">
            <a:spLocks/>
          </p:cNvSpPr>
          <p:nvPr userDrawn="1"/>
        </p:nvSpPr>
        <p:spPr>
          <a:xfrm>
            <a:off x="175999" y="171728"/>
            <a:ext cx="1324402" cy="369332"/>
          </a:xfrm>
          <a:prstGeom prst="rect">
            <a:avLst/>
          </a:prstGeom>
          <a:noFill/>
        </p:spPr>
        <p:txBody>
          <a:bodyPr wrap="none" rtlCol="0">
            <a:spAutoFit/>
          </a:bodyPr>
          <a:lstStyle/>
          <a:p>
            <a:r>
              <a:rPr lang="en-US" dirty="0" err="1">
                <a:uFillTx/>
              </a:rPr>
              <a:t>Todo</a:t>
            </a:r>
            <a:r>
              <a:rPr lang="en-US" dirty="0">
                <a:uFillTx/>
              </a:rPr>
              <a:t> Slide</a:t>
            </a:r>
          </a:p>
        </p:txBody>
      </p:sp>
      <p:sp>
        <p:nvSpPr>
          <p:cNvPr id="8" name="TextBox 7"/>
          <p:cNvSpPr txBox="1">
            <a:spLocks/>
          </p:cNvSpPr>
          <p:nvPr userDrawn="1"/>
        </p:nvSpPr>
        <p:spPr>
          <a:xfrm rot="2080315">
            <a:off x="8030560" y="740354"/>
            <a:ext cx="5319706" cy="461665"/>
          </a:xfrm>
          <a:prstGeom prst="rect">
            <a:avLst/>
          </a:prstGeom>
          <a:pattFill prst="wdUpDiag">
            <a:fgClr>
              <a:schemeClr val="accent2">
                <a:lumMod val="50000"/>
              </a:schemeClr>
            </a:fgClr>
            <a:bgClr>
              <a:srgbClr val="FFC000"/>
            </a:bgClr>
          </a:pattFill>
        </p:spPr>
        <p:txBody>
          <a:bodyPr wrap="square" rtlCol="0">
            <a:spAutoFit/>
          </a:bodyPr>
          <a:lstStyle/>
          <a:p>
            <a:pPr algn="ctr"/>
            <a:r>
              <a:rPr lang="en-US" sz="2400" b="1">
                <a:effectLst>
                  <a:glow rad="368300">
                    <a:srgbClr val="FFC000">
                      <a:alpha val="76000"/>
                    </a:srgbClr>
                  </a:glow>
                </a:effectLst>
                <a:uFillTx/>
              </a:rPr>
              <a:t>Under Construction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latin typeface="Monaco" charset="0"/>
                <a:ea typeface="Monaco" charset="0"/>
                <a:cs typeface="Monaco" charset="0"/>
              </a:defRPr>
            </a:lvl1pPr>
            <a:lvl2pPr marL="457200" indent="0">
              <a:buNone/>
              <a:defRPr>
                <a:uFillTx/>
                <a:latin typeface="Monaco" charset="0"/>
                <a:ea typeface="Monaco" charset="0"/>
                <a:cs typeface="Monaco" charset="0"/>
              </a:defRPr>
            </a:lvl2pPr>
            <a:lvl3pPr marL="1062038" indent="0">
              <a:buNone/>
              <a:defRPr>
                <a:uFillTx/>
                <a:latin typeface="Monaco" charset="0"/>
                <a:ea typeface="Monaco" charset="0"/>
                <a:cs typeface="Monaco" charset="0"/>
              </a:defRPr>
            </a:lvl3pPr>
            <a:lvl4pPr marL="1593850" indent="0">
              <a:buNone/>
              <a:defRPr>
                <a:uFillTx/>
                <a:latin typeface="Monaco" charset="0"/>
                <a:ea typeface="Monaco" charset="0"/>
                <a:cs typeface="Monaco" charset="0"/>
              </a:defRPr>
            </a:lvl4pPr>
            <a:lvl5pPr marL="2052638" indent="0">
              <a:buNone/>
              <a:defRPr>
                <a:uFillTx/>
                <a:latin typeface="Monaco" charset="0"/>
                <a:ea typeface="Monaco" charset="0"/>
                <a:cs typeface="Monaco" charset="0"/>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10/25/18</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dirty="0">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10/25/18</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10/25/18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bg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bg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10/25/18</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theme" Target="../theme/theme2.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52450" y="320675"/>
            <a:ext cx="10801350" cy="1325563"/>
          </a:xfrm>
          <a:prstGeom prst="rect">
            <a:avLst/>
          </a:prstGeom>
        </p:spPr>
        <p:txBody>
          <a:bodyPr vert="horz" lIns="91440" tIns="45720" rIns="91440" bIns="45720" rtlCol="0" anchor="ctr">
            <a:normAutofit/>
          </a:bodyPr>
          <a:lstStyle/>
          <a:p>
            <a:r>
              <a:rPr lang="en-US" dirty="0">
                <a:uFillTx/>
              </a:rPr>
              <a:t>Click to edit Master title style</a:t>
            </a: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uFillTx/>
                <a:latin typeface="Helvetica Neue" charset="0"/>
                <a:ea typeface="Helvetica Neue" charset="0"/>
                <a:cs typeface="Helvetica Neue" charset="0"/>
              </a:defRPr>
            </a:lvl1pPr>
          </a:lstStyle>
          <a:p>
            <a:pPr defTabSz="914377"/>
            <a:fld id="{F51376BE-D49D-E946-9484-81A0C482C8D7}" type="datetimeFigureOut">
              <a:rPr lang="en-US" smtClean="0">
                <a:solidFill>
                  <a:srgbClr val="000000">
                    <a:tint val="75000"/>
                  </a:srgbClr>
                </a:solidFill>
                <a:uFillTx/>
              </a:rPr>
              <a:pPr defTabSz="914377"/>
              <a:t>10/25/18</a:t>
            </a:fld>
            <a:endParaRPr lang="en-US">
              <a:solidFill>
                <a:srgbClr val="000000">
                  <a:tint val="75000"/>
                </a:srgbClr>
              </a:solidFill>
              <a:uFillTx/>
            </a:endParaRPr>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uFillTx/>
                <a:latin typeface="Helvetica Neue" charset="0"/>
                <a:ea typeface="Helvetica Neue" charset="0"/>
                <a:cs typeface="Helvetica Neue" charset="0"/>
              </a:defRPr>
            </a:lvl1pPr>
          </a:lstStyle>
          <a:p>
            <a:pPr defTabSz="914377"/>
            <a:endParaRPr lang="en-US">
              <a:solidFill>
                <a:srgbClr val="000000">
                  <a:tint val="75000"/>
                </a:srgbClr>
              </a:solidFill>
              <a:uFillTx/>
            </a:endParaRPr>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uFillTx/>
                <a:latin typeface="Helvetica Neue" charset="0"/>
                <a:ea typeface="Helvetica Neue" charset="0"/>
                <a:cs typeface="Helvetica Neue" charset="0"/>
              </a:defRPr>
            </a:lvl1pPr>
          </a:lstStyle>
          <a:p>
            <a:pPr defTabSz="914377"/>
            <a:fld id="{DC2A921A-EC74-6F4D-8465-D463C43FF014}" type="slidenum">
              <a:rPr lang="en-US" smtClean="0">
                <a:solidFill>
                  <a:srgbClr val="000000">
                    <a:tint val="75000"/>
                  </a:srgbClr>
                </a:solidFill>
                <a:uFillTx/>
              </a:rPr>
              <a:pPr defTabSz="914377"/>
              <a:t>‹#›</a:t>
            </a:fld>
            <a:endParaRPr lang="en-US">
              <a:solidFill>
                <a:srgbClr val="000000">
                  <a:tint val="75000"/>
                </a:srgbClr>
              </a:solidFill>
              <a:uFillTx/>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80" r:id="rId19"/>
    <p:sldLayoutId id="2147483681" r:id="rId20"/>
  </p:sldLayoutIdLst>
  <p:txStyles>
    <p:titleStyle>
      <a:lvl1pPr algn="l" defTabSz="914377" rtl="0" eaLnBrk="1" latinLnBrk="0" hangingPunct="1">
        <a:lnSpc>
          <a:spcPct val="90000"/>
        </a:lnSpc>
        <a:spcBef>
          <a:spcPct val="0"/>
        </a:spcBef>
        <a:buNone/>
        <a:defRPr sz="4400" kern="1200">
          <a:solidFill>
            <a:schemeClr val="tx1"/>
          </a:solidFill>
          <a:uFillTx/>
          <a:latin typeface="+mj-lt"/>
          <a:ea typeface="Helvetica Neue" charset="0"/>
          <a:cs typeface="Helvetica Neue" charset="0"/>
        </a:defRPr>
      </a:lvl1pPr>
    </p:titleStyle>
    <p:body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p:bodyStyle>
    <p:otherStyle>
      <a:defPPr>
        <a:defRPr lang="en-US">
          <a:uFillTx/>
        </a:defRPr>
      </a:defPPr>
      <a:lvl1pPr marL="0" algn="l" defTabSz="914377" rtl="0" eaLnBrk="1" latinLnBrk="0" hangingPunct="1">
        <a:defRPr sz="1800" kern="1200">
          <a:solidFill>
            <a:schemeClr val="tx1"/>
          </a:solidFill>
          <a:uFillTx/>
          <a:latin typeface="+mn-lt"/>
          <a:ea typeface="+mn-ea"/>
          <a:cs typeface="+mn-cs"/>
        </a:defRPr>
      </a:lvl1pPr>
      <a:lvl2pPr marL="457189" algn="l" defTabSz="914377" rtl="0" eaLnBrk="1" latinLnBrk="0" hangingPunct="1">
        <a:defRPr sz="1800" kern="1200">
          <a:solidFill>
            <a:schemeClr val="tx1"/>
          </a:solidFill>
          <a:uFillTx/>
          <a:latin typeface="+mn-lt"/>
          <a:ea typeface="+mn-ea"/>
          <a:cs typeface="+mn-cs"/>
        </a:defRPr>
      </a:lvl2pPr>
      <a:lvl3pPr marL="914377" algn="l" defTabSz="914377" rtl="0" eaLnBrk="1" latinLnBrk="0" hangingPunct="1">
        <a:defRPr sz="1800" kern="1200">
          <a:solidFill>
            <a:schemeClr val="tx1"/>
          </a:solidFill>
          <a:uFillTx/>
          <a:latin typeface="+mn-lt"/>
          <a:ea typeface="+mn-ea"/>
          <a:cs typeface="+mn-cs"/>
        </a:defRPr>
      </a:lvl3pPr>
      <a:lvl4pPr marL="1371566" algn="l" defTabSz="914377" rtl="0" eaLnBrk="1" latinLnBrk="0" hangingPunct="1">
        <a:defRPr sz="1800" kern="1200">
          <a:solidFill>
            <a:schemeClr val="tx1"/>
          </a:solidFill>
          <a:uFillTx/>
          <a:latin typeface="+mn-lt"/>
          <a:ea typeface="+mn-ea"/>
          <a:cs typeface="+mn-cs"/>
        </a:defRPr>
      </a:lvl4pPr>
      <a:lvl5pPr marL="1828754" algn="l" defTabSz="914377" rtl="0" eaLnBrk="1" latinLnBrk="0" hangingPunct="1">
        <a:defRPr sz="1800" kern="1200">
          <a:solidFill>
            <a:schemeClr val="tx1"/>
          </a:solidFill>
          <a:uFillTx/>
          <a:latin typeface="+mn-lt"/>
          <a:ea typeface="+mn-ea"/>
          <a:cs typeface="+mn-cs"/>
        </a:defRPr>
      </a:lvl5pPr>
      <a:lvl6pPr marL="2285943" algn="l" defTabSz="914377" rtl="0" eaLnBrk="1" latinLnBrk="0" hangingPunct="1">
        <a:defRPr sz="1800" kern="1200">
          <a:solidFill>
            <a:schemeClr val="tx1"/>
          </a:solidFill>
          <a:uFillTx/>
          <a:latin typeface="+mn-lt"/>
          <a:ea typeface="+mn-ea"/>
          <a:cs typeface="+mn-cs"/>
        </a:defRPr>
      </a:lvl6pPr>
      <a:lvl7pPr marL="2743131" algn="l" defTabSz="914377" rtl="0" eaLnBrk="1" latinLnBrk="0" hangingPunct="1">
        <a:defRPr sz="1800" kern="1200">
          <a:solidFill>
            <a:schemeClr val="tx1"/>
          </a:solidFill>
          <a:uFillTx/>
          <a:latin typeface="+mn-lt"/>
          <a:ea typeface="+mn-ea"/>
          <a:cs typeface="+mn-cs"/>
        </a:defRPr>
      </a:lvl7pPr>
      <a:lvl8pPr marL="3200320" algn="l" defTabSz="914377" rtl="0" eaLnBrk="1" latinLnBrk="0" hangingPunct="1">
        <a:defRPr sz="1800" kern="1200">
          <a:solidFill>
            <a:schemeClr val="tx1"/>
          </a:solidFill>
          <a:uFillTx/>
          <a:latin typeface="+mn-lt"/>
          <a:ea typeface="+mn-ea"/>
          <a:cs typeface="+mn-cs"/>
        </a:defRPr>
      </a:lvl8pPr>
      <a:lvl9pPr marL="3657509" algn="l" defTabSz="914377" rtl="0" eaLnBrk="1" latinLnBrk="0" hangingPunct="1">
        <a:defRPr sz="1800" kern="1200">
          <a:solidFill>
            <a:schemeClr val="tx1"/>
          </a:solidFill>
          <a:uFillTx/>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algn="l" rtl="0">
              <a:spcBef>
                <a:spcPts val="0"/>
              </a:spcBef>
              <a:buClr>
                <a:srgbClr val="3B7EA1"/>
              </a:buClr>
              <a:buSzPct val="100000"/>
              <a:buFont typeface="Arial"/>
              <a:buNone/>
              <a:defRPr sz="3600" b="1" i="0" u="none" strike="noStrike" cap="none">
                <a:solidFill>
                  <a:srgbClr val="3B7EA1"/>
                </a:solidFill>
                <a:latin typeface="Arial"/>
                <a:ea typeface="Arial"/>
                <a:cs typeface="Arial"/>
                <a:sym typeface="Arial"/>
              </a:defRPr>
            </a:lvl1pPr>
            <a:lvl2pPr lvl="1"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2pPr>
            <a:lvl3pPr lvl="2"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3pPr>
            <a:lvl4pPr lvl="3"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4pPr>
            <a:lvl5pPr lvl="4"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5pPr>
            <a:lvl6pPr lvl="5"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6pPr>
            <a:lvl7pPr lvl="6"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7pPr>
            <a:lvl8pPr lvl="7"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8pPr>
            <a:lvl9pPr lvl="8"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9pPr>
          </a:lstStyle>
          <a:p>
            <a:endParaRPr dirty="0"/>
          </a:p>
        </p:txBody>
      </p:sp>
      <p:sp>
        <p:nvSpPr>
          <p:cNvPr id="34" name="Shape 34"/>
          <p:cNvSpPr txBox="1">
            <a:spLocks noGrp="1"/>
          </p:cNvSpPr>
          <p:nvPr>
            <p:ph type="body" idx="1"/>
          </p:nvPr>
        </p:nvSpPr>
        <p:spPr>
          <a:xfrm>
            <a:off x="609600" y="1295400"/>
            <a:ext cx="10972800" cy="4830800"/>
          </a:xfrm>
          <a:prstGeom prst="rect">
            <a:avLst/>
          </a:prstGeom>
          <a:noFill/>
          <a:ln>
            <a:noFill/>
          </a:ln>
        </p:spPr>
        <p:txBody>
          <a:bodyPr lIns="91425" tIns="91425" rIns="91425" bIns="91425" anchor="t" anchorCtr="0"/>
          <a:lstStyle>
            <a:lvl1pPr lvl="0" algn="l" rtl="0">
              <a:spcBef>
                <a:spcPts val="480"/>
              </a:spcBef>
              <a:buClr>
                <a:srgbClr val="C4820E"/>
              </a:buClr>
              <a:buSzPct val="100000"/>
              <a:buFont typeface="Arial"/>
              <a:buChar char="●"/>
              <a:defRPr sz="2400" b="0" i="0" u="none" strike="noStrike" cap="none">
                <a:solidFill>
                  <a:schemeClr val="dk1"/>
                </a:solidFill>
                <a:latin typeface="Arial"/>
                <a:ea typeface="Arial"/>
                <a:cs typeface="Arial"/>
                <a:sym typeface="Arial"/>
              </a:defRPr>
            </a:lvl1pPr>
            <a:lvl2pPr lvl="1" algn="l" rtl="0">
              <a:spcBef>
                <a:spcPts val="480"/>
              </a:spcBef>
              <a:buClr>
                <a:srgbClr val="C4820E"/>
              </a:buClr>
              <a:buSzPct val="100000"/>
              <a:buFont typeface="Courier New"/>
              <a:buChar char="o"/>
              <a:defRPr sz="2400" b="0" i="0" u="none" strike="noStrike" cap="none">
                <a:solidFill>
                  <a:schemeClr val="dk1"/>
                </a:solidFill>
                <a:latin typeface="Arial"/>
                <a:ea typeface="Arial"/>
                <a:cs typeface="Arial"/>
                <a:sym typeface="Arial"/>
              </a:defRPr>
            </a:lvl2pPr>
            <a:lvl3pPr lvl="2" algn="l" rtl="0">
              <a:spcBef>
                <a:spcPts val="480"/>
              </a:spcBef>
              <a:buClr>
                <a:srgbClr val="C4820E"/>
              </a:buClr>
              <a:buSzPct val="100000"/>
              <a:buFont typeface="Wingdings"/>
              <a:buChar char="§"/>
              <a:defRPr sz="2400" b="0" i="0" u="none" strike="noStrike" cap="none">
                <a:solidFill>
                  <a:schemeClr val="dk1"/>
                </a:solidFill>
                <a:latin typeface="Arial"/>
                <a:ea typeface="Arial"/>
                <a:cs typeface="Arial"/>
                <a:sym typeface="Arial"/>
              </a:defRPr>
            </a:lvl3pPr>
            <a:lvl4pPr lvl="3" algn="l" rtl="0">
              <a:spcBef>
                <a:spcPts val="360"/>
              </a:spcBef>
              <a:buClr>
                <a:srgbClr val="C4820E"/>
              </a:buClr>
              <a:buSzPct val="100000"/>
              <a:buFont typeface="Arial"/>
              <a:buChar char="●"/>
              <a:defRPr sz="1800" b="0" i="0" u="none" strike="noStrike" cap="none">
                <a:solidFill>
                  <a:schemeClr val="dk1"/>
                </a:solidFill>
                <a:latin typeface="Arial"/>
                <a:ea typeface="Arial"/>
                <a:cs typeface="Arial"/>
                <a:sym typeface="Arial"/>
              </a:defRPr>
            </a:lvl4pPr>
            <a:lvl5pPr lvl="4" algn="l" rtl="0">
              <a:spcBef>
                <a:spcPts val="360"/>
              </a:spcBef>
              <a:buClr>
                <a:srgbClr val="C4820E"/>
              </a:buClr>
              <a:buSzPct val="100000"/>
              <a:buFont typeface="Courier New"/>
              <a:buChar char="o"/>
              <a:defRPr sz="1800" b="0" i="0" u="none" strike="noStrike" cap="none">
                <a:solidFill>
                  <a:schemeClr val="dk1"/>
                </a:solidFill>
                <a:latin typeface="Arial"/>
                <a:ea typeface="Arial"/>
                <a:cs typeface="Arial"/>
                <a:sym typeface="Arial"/>
              </a:defRPr>
            </a:lvl5pPr>
            <a:lvl6pPr lvl="5" algn="l" rtl="0">
              <a:spcBef>
                <a:spcPts val="360"/>
              </a:spcBef>
              <a:buClr>
                <a:srgbClr val="C4820E"/>
              </a:buClr>
              <a:buSzPct val="100000"/>
              <a:buFont typeface="Wingdings"/>
              <a:buChar char="§"/>
              <a:defRPr sz="1800" b="0" i="0" u="none" strike="noStrike" cap="none">
                <a:solidFill>
                  <a:schemeClr val="dk1"/>
                </a:solidFill>
                <a:latin typeface="Arial"/>
                <a:ea typeface="Arial"/>
                <a:cs typeface="Arial"/>
                <a:sym typeface="Arial"/>
              </a:defRPr>
            </a:lvl6pPr>
            <a:lvl7pPr lvl="6" algn="l" rtl="0">
              <a:spcBef>
                <a:spcPts val="360"/>
              </a:spcBef>
              <a:buClr>
                <a:srgbClr val="C4820E"/>
              </a:buClr>
              <a:buSzPct val="100000"/>
              <a:buFont typeface="Arial"/>
              <a:buChar char="●"/>
              <a:defRPr sz="1800" b="0" i="0" u="none" strike="noStrike" cap="none">
                <a:solidFill>
                  <a:schemeClr val="dk1"/>
                </a:solidFill>
                <a:latin typeface="Arial"/>
                <a:ea typeface="Arial"/>
                <a:cs typeface="Arial"/>
                <a:sym typeface="Arial"/>
              </a:defRPr>
            </a:lvl7pPr>
            <a:lvl8pPr lvl="7" algn="l" rtl="0">
              <a:spcBef>
                <a:spcPts val="360"/>
              </a:spcBef>
              <a:buClr>
                <a:srgbClr val="C4820E"/>
              </a:buClr>
              <a:buSzPct val="100000"/>
              <a:buFont typeface="Courier New"/>
              <a:buChar char="o"/>
              <a:defRPr sz="1800" b="0" i="0" u="none" strike="noStrike" cap="none">
                <a:solidFill>
                  <a:schemeClr val="dk1"/>
                </a:solidFill>
                <a:latin typeface="Arial"/>
                <a:ea typeface="Arial"/>
                <a:cs typeface="Arial"/>
                <a:sym typeface="Arial"/>
              </a:defRPr>
            </a:lvl8pPr>
            <a:lvl9pPr lvl="8" algn="l" rtl="0">
              <a:spcBef>
                <a:spcPts val="360"/>
              </a:spcBef>
              <a:buClr>
                <a:srgbClr val="C4820E"/>
              </a:buClr>
              <a:buSzPct val="100000"/>
              <a:buFont typeface="Wingdings"/>
              <a:buChar char="§"/>
              <a:defRPr sz="1800" b="0" i="0" u="none" strike="noStrike" cap="none">
                <a:solidFill>
                  <a:schemeClr val="dk1"/>
                </a:solidFill>
                <a:latin typeface="Arial"/>
                <a:ea typeface="Arial"/>
                <a:cs typeface="Arial"/>
                <a:sym typeface="Arial"/>
              </a:defRPr>
            </a:lvl9pPr>
          </a:lstStyle>
          <a:p>
            <a:endParaRPr dirty="0"/>
          </a:p>
        </p:txBody>
      </p:sp>
    </p:spTree>
    <p:extLst>
      <p:ext uri="{BB962C8B-B14F-4D97-AF65-F5344CB8AC3E}">
        <p14:creationId xmlns:p14="http://schemas.microsoft.com/office/powerpoint/2010/main" val="2028855727"/>
      </p:ext>
    </p:extLst>
  </p:cSld>
  <p:clrMap bg1="lt1" tx1="dk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96863" marR="0" lvl="0" indent="-284163" algn="l" rtl="0">
        <a:lnSpc>
          <a:spcPct val="100000"/>
        </a:lnSpc>
        <a:spcBef>
          <a:spcPts val="0"/>
        </a:spcBef>
        <a:spcAft>
          <a:spcPts val="0"/>
        </a:spcAft>
        <a:buNone/>
        <a:tabLst/>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fernando.perez@Berkeley.edu" TargetMode="External"/><Relationship Id="rId2" Type="http://schemas.openxmlformats.org/officeDocument/2006/relationships/hyperlink" Target="mailto:jegonzal@cs.berkeley.edu" TargetMode="Externa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4.emf"/><Relationship Id="rId5" Type="http://schemas.openxmlformats.org/officeDocument/2006/relationships/oleObject" Target="../embeddings/oleObject3.bin"/><Relationship Id="rId4" Type="http://schemas.openxmlformats.org/officeDocument/2006/relationships/image" Target="../media/image13.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16.emf"/><Relationship Id="rId5" Type="http://schemas.openxmlformats.org/officeDocument/2006/relationships/oleObject" Target="../embeddings/oleObject5.bin"/><Relationship Id="rId4" Type="http://schemas.openxmlformats.org/officeDocument/2006/relationships/image" Target="../media/image15.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15.emf"/><Relationship Id="rId5" Type="http://schemas.openxmlformats.org/officeDocument/2006/relationships/oleObject" Target="../embeddings/oleObject7.bin"/><Relationship Id="rId4" Type="http://schemas.openxmlformats.org/officeDocument/2006/relationships/image" Target="../media/image17.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1.xml"/><Relationship Id="rId1" Type="http://schemas.openxmlformats.org/officeDocument/2006/relationships/vmlDrawing" Target="../drawings/vmlDrawing5.vml"/><Relationship Id="rId4" Type="http://schemas.openxmlformats.org/officeDocument/2006/relationships/image" Target="../media/image15.emf"/></Relationships>
</file>

<file path=ppt/slides/_rels/slide2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emf"/><Relationship Id="rId1" Type="http://schemas.openxmlformats.org/officeDocument/2006/relationships/slideLayout" Target="../slideLayouts/slideLayout2.xml"/><Relationship Id="rId6" Type="http://schemas.openxmlformats.org/officeDocument/2006/relationships/image" Target="../media/image23.emf"/><Relationship Id="rId5" Type="http://schemas.openxmlformats.org/officeDocument/2006/relationships/image" Target="../media/image22.emf"/><Relationship Id="rId4" Type="http://schemas.openxmlformats.org/officeDocument/2006/relationships/image" Target="../media/image21.emf"/></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tiff"/><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23.emf"/><Relationship Id="rId4" Type="http://schemas.openxmlformats.org/officeDocument/2006/relationships/image" Target="../media/image2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tiff"/><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23.emf"/><Relationship Id="rId4" Type="http://schemas.openxmlformats.org/officeDocument/2006/relationships/image" Target="../media/image22.emf"/></Relationships>
</file>

<file path=ppt/slides/_rels/slide3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39.emf"/><Relationship Id="rId7" Type="http://schemas.openxmlformats.org/officeDocument/2006/relationships/image" Target="../media/image38.emf"/><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oleObject" Target="../embeddings/oleObject10.bin"/><Relationship Id="rId5" Type="http://schemas.openxmlformats.org/officeDocument/2006/relationships/image" Target="../media/image37.emf"/><Relationship Id="rId4" Type="http://schemas.openxmlformats.org/officeDocument/2006/relationships/oleObject" Target="../embeddings/oleObject9.bin"/></Relationships>
</file>

<file path=ppt/slides/_rels/slide63.xml.rels><?xml version="1.0" encoding="UTF-8" standalone="yes"?>
<Relationships xmlns="http://schemas.openxmlformats.org/package/2006/relationships"><Relationship Id="rId8" Type="http://schemas.openxmlformats.org/officeDocument/2006/relationships/oleObject" Target="../embeddings/oleObject13.bin"/><Relationship Id="rId3" Type="http://schemas.openxmlformats.org/officeDocument/2006/relationships/image" Target="../media/image39.emf"/><Relationship Id="rId7" Type="http://schemas.openxmlformats.org/officeDocument/2006/relationships/image" Target="../media/image41.emf"/><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oleObject" Target="../embeddings/oleObject12.bin"/><Relationship Id="rId5" Type="http://schemas.openxmlformats.org/officeDocument/2006/relationships/image" Target="../media/image40.emf"/><Relationship Id="rId4" Type="http://schemas.openxmlformats.org/officeDocument/2006/relationships/oleObject" Target="../embeddings/oleObject11.bin"/><Relationship Id="rId9" Type="http://schemas.openxmlformats.org/officeDocument/2006/relationships/image" Target="../media/image42.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Independent_and_identically_distributed" TargetMode="External"/><Relationship Id="rId2" Type="http://schemas.openxmlformats.org/officeDocument/2006/relationships/image" Target="../media/image6.emf"/><Relationship Id="rId1" Type="http://schemas.openxmlformats.org/officeDocument/2006/relationships/slideLayout" Target="../slideLayouts/slideLayout2.xml"/><Relationship Id="rId5" Type="http://schemas.openxmlformats.org/officeDocument/2006/relationships/hyperlink" Target="https://en.wikipedia.org/wiki/Normal_distribution" TargetMode="External"/><Relationship Id="rId4" Type="http://schemas.openxmlformats.org/officeDocument/2006/relationships/hyperlink" Target="https://en.wikipedia.org/wiki/Convergence_in_distributio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822127" y="386493"/>
            <a:ext cx="10764822" cy="4076701"/>
          </a:xfrm>
        </p:spPr>
        <p:txBody>
          <a:bodyPr anchor="ctr">
            <a:normAutofit/>
          </a:bodyPr>
          <a:lstStyle/>
          <a:p>
            <a:pPr algn="l"/>
            <a:r>
              <a:rPr lang="en-US" sz="7200" b="1" i="1" dirty="0"/>
              <a:t>Sampling tools</a:t>
            </a:r>
            <a:r>
              <a:rPr lang="en-US" sz="7200" i="1" dirty="0"/>
              <a:t>:</a:t>
            </a:r>
            <a:br>
              <a:rPr lang="en-US" sz="6600">
                <a:uFillTx/>
              </a:rPr>
            </a:br>
            <a:r>
              <a:rPr lang="en-US" sz="6600" i="1">
                <a:uFillTx/>
              </a:rPr>
              <a:t>the </a:t>
            </a:r>
            <a:r>
              <a:rPr lang="en-US" sz="6600" i="1" dirty="0">
                <a:uFillTx/>
              </a:rPr>
              <a:t>Bootstrap</a:t>
            </a:r>
          </a:p>
        </p:txBody>
      </p:sp>
      <p:sp>
        <p:nvSpPr>
          <p:cNvPr id="5" name="Subtitle 4"/>
          <p:cNvSpPr>
            <a:spLocks noGrp="1"/>
          </p:cNvSpPr>
          <p:nvPr>
            <p:ph type="subTitle" idx="1"/>
          </p:nvPr>
        </p:nvSpPr>
        <p:spPr>
          <a:xfrm>
            <a:off x="423752" y="4430226"/>
            <a:ext cx="8338783" cy="1702284"/>
          </a:xfrm>
        </p:spPr>
        <p:txBody>
          <a:bodyPr>
            <a:noAutofit/>
          </a:bodyPr>
          <a:lstStyle/>
          <a:p>
            <a:pPr algn="l"/>
            <a:r>
              <a:rPr lang="en-US" sz="1800" dirty="0">
                <a:uFillTx/>
              </a:rPr>
              <a:t>Slides by:</a:t>
            </a:r>
          </a:p>
          <a:p>
            <a:pPr algn="l"/>
            <a:r>
              <a:rPr lang="en-US" b="1" dirty="0">
                <a:uFillTx/>
              </a:rPr>
              <a:t>Deborah Nolan </a:t>
            </a:r>
            <a:r>
              <a:rPr lang="en-US" sz="2000" dirty="0">
                <a:hlinkClick r:id="rId2"/>
              </a:rPr>
              <a:t>deborah_nolan</a:t>
            </a:r>
            <a:r>
              <a:rPr lang="en-US" sz="2000" dirty="0">
                <a:uFillTx/>
                <a:hlinkClick r:id="rId2"/>
              </a:rPr>
              <a:t>@berkeley.edu</a:t>
            </a:r>
            <a:endParaRPr lang="en-US" sz="1600" dirty="0"/>
          </a:p>
          <a:p>
            <a:pPr algn="l"/>
            <a:r>
              <a:rPr lang="en-US" sz="2000" b="1" dirty="0"/>
              <a:t>Updates: Fernando Perez </a:t>
            </a:r>
            <a:r>
              <a:rPr lang="en-US" sz="2000" dirty="0">
                <a:hlinkClick r:id="rId3"/>
              </a:rPr>
              <a:t>fernando.perez@berkeley.edu</a:t>
            </a:r>
            <a:r>
              <a:rPr lang="en-US" sz="2000" dirty="0"/>
              <a:t> </a:t>
            </a:r>
            <a:endParaRPr lang="en-US" sz="2000" dirty="0">
              <a:uFillTx/>
              <a:hlinkClick r:id="rId2"/>
            </a:endParaRPr>
          </a:p>
          <a:p>
            <a:pPr algn="l"/>
            <a:endParaRPr lang="en-US" sz="2000" dirty="0">
              <a:uFillTx/>
            </a:endParaRPr>
          </a:p>
        </p:txBody>
      </p:sp>
      <p:grpSp>
        <p:nvGrpSpPr>
          <p:cNvPr id="13" name="Group 12"/>
          <p:cNvGrpSpPr/>
          <p:nvPr/>
        </p:nvGrpSpPr>
        <p:grpSpPr>
          <a:xfrm>
            <a:off x="8626588" y="3544515"/>
            <a:ext cx="2960361" cy="2855070"/>
            <a:chOff x="2398281" y="1322640"/>
            <a:chExt cx="4896161" cy="4722019"/>
          </a:xfrm>
        </p:grpSpPr>
        <p:cxnSp>
          <p:nvCxnSpPr>
            <p:cNvPr id="18" name="Straight Arrow Connector 17"/>
            <p:cNvCxnSpPr/>
            <p:nvPr/>
          </p:nvCxnSpPr>
          <p:spPr>
            <a:xfrm>
              <a:off x="4095395" y="2226135"/>
              <a:ext cx="1371600"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p:cNvCxnSpPr/>
            <p:nvPr/>
          </p:nvCxnSpPr>
          <p:spPr>
            <a:xfrm>
              <a:off x="6451680" y="3096066"/>
              <a:ext cx="0" cy="137160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p:cNvCxnSpPr/>
            <p:nvPr/>
          </p:nvCxnSpPr>
          <p:spPr>
            <a:xfrm flipH="1">
              <a:off x="4095395" y="5336382"/>
              <a:ext cx="1371600"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p:cNvCxnSpPr/>
            <p:nvPr/>
          </p:nvCxnSpPr>
          <p:spPr>
            <a:xfrm flipV="1">
              <a:off x="3015076" y="3096066"/>
              <a:ext cx="0" cy="137160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22" name="TextBox 21"/>
            <p:cNvSpPr txBox="1"/>
            <p:nvPr/>
          </p:nvSpPr>
          <p:spPr>
            <a:xfrm>
              <a:off x="2523009" y="1322640"/>
              <a:ext cx="984132" cy="1985232"/>
            </a:xfrm>
            <a:prstGeom prst="rect">
              <a:avLst/>
            </a:prstGeom>
            <a:noFill/>
          </p:spPr>
          <p:txBody>
            <a:bodyPr wrap="none" rtlCol="0">
              <a:spAutoFit/>
            </a:bodyPr>
            <a:lstStyle/>
            <a:p>
              <a:r>
                <a:rPr lang="en-US" sz="7200" dirty="0">
                  <a:latin typeface="Times" charset="0"/>
                  <a:ea typeface="Times" charset="0"/>
                  <a:cs typeface="Times" charset="0"/>
                </a:rPr>
                <a:t>?</a:t>
              </a:r>
            </a:p>
          </p:txBody>
        </p: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855018" y="1774180"/>
              <a:ext cx="1193324" cy="1013344"/>
            </a:xfrm>
            <a:prstGeom prst="rect">
              <a:avLst/>
            </a:prstGeom>
          </p:spPr>
        </p:pic>
        <p:pic>
          <p:nvPicPr>
            <p:cNvPr id="24" name="Picture 2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608918" y="4881179"/>
              <a:ext cx="1685524" cy="1163480"/>
            </a:xfrm>
            <a:prstGeom prst="rect">
              <a:avLst/>
            </a:prstGeom>
          </p:spPr>
        </p:pic>
        <p:pic>
          <p:nvPicPr>
            <p:cNvPr id="25" name="Picture 24"/>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2398281" y="4628688"/>
              <a:ext cx="1233590" cy="1219164"/>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719205-E463-2546-B96D-DBF8767A2478}"/>
              </a:ext>
            </a:extLst>
          </p:cNvPr>
          <p:cNvSpPr>
            <a:spLocks noGrp="1"/>
          </p:cNvSpPr>
          <p:nvPr>
            <p:ph type="ctrTitle"/>
          </p:nvPr>
        </p:nvSpPr>
        <p:spPr/>
        <p:txBody>
          <a:bodyPr/>
          <a:lstStyle/>
          <a:p>
            <a:r>
              <a:rPr lang="en-US" dirty="0"/>
              <a:t>Example: Restaurant Health inspections in SF</a:t>
            </a:r>
          </a:p>
        </p:txBody>
      </p:sp>
      <p:sp>
        <p:nvSpPr>
          <p:cNvPr id="5" name="Subtitle 4">
            <a:extLst>
              <a:ext uri="{FF2B5EF4-FFF2-40B4-BE49-F238E27FC236}">
                <a16:creationId xmlns:a16="http://schemas.microsoft.com/office/drawing/2014/main" id="{28EAE35A-FE11-1643-B464-69F7673B081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60785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a:t>
            </a:r>
          </a:p>
        </p:txBody>
      </p:sp>
      <p:sp>
        <p:nvSpPr>
          <p:cNvPr id="3" name="Content Placeholder 2"/>
          <p:cNvSpPr>
            <a:spLocks noGrp="1"/>
          </p:cNvSpPr>
          <p:nvPr>
            <p:ph idx="1"/>
          </p:nvPr>
        </p:nvSpPr>
        <p:spPr>
          <a:xfrm>
            <a:off x="838200" y="1646238"/>
            <a:ext cx="10515600" cy="4593463"/>
          </a:xfrm>
        </p:spPr>
        <p:txBody>
          <a:bodyPr>
            <a:normAutofit/>
          </a:bodyPr>
          <a:lstStyle/>
          <a:p>
            <a:r>
              <a:rPr lang="en-US" dirty="0"/>
              <a:t>All 4543 restaurants in San Francisco in 2016</a:t>
            </a:r>
          </a:p>
          <a:p>
            <a:r>
              <a:rPr lang="en-US" dirty="0"/>
              <a:t>Measurement of interest: we are interested in whether the inspection score for a restaurant exceeds 95</a:t>
            </a:r>
          </a:p>
          <a:p>
            <a:pPr marL="457200" lvl="1" indent="0">
              <a:buNone/>
            </a:pPr>
            <a:endParaRPr lang="en-US" dirty="0"/>
          </a:p>
        </p:txBody>
      </p:sp>
    </p:spTree>
    <p:extLst>
      <p:ext uri="{BB962C8B-B14F-4D97-AF65-F5344CB8AC3E}">
        <p14:creationId xmlns:p14="http://schemas.microsoft.com/office/powerpoint/2010/main" val="996317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 Distribution</a:t>
            </a:r>
          </a:p>
        </p:txBody>
      </p:sp>
      <p:pic>
        <p:nvPicPr>
          <p:cNvPr id="8" name="Content Placeholder 7" descr="barplot_counts.pdf"/>
          <p:cNvPicPr>
            <a:picLocks noGrp="1" noChangeAspect="1"/>
          </p:cNvPicPr>
          <p:nvPr>
            <p:ph sz="half" idx="2"/>
          </p:nvPr>
        </p:nvPicPr>
        <p:blipFill>
          <a:blip r:embed="rId2">
            <a:extLst>
              <a:ext uri="{28A0092B-C50C-407E-A947-70E740481C1C}">
                <a14:useLocalDpi xmlns:a14="http://schemas.microsoft.com/office/drawing/2010/main" val="0"/>
              </a:ext>
            </a:extLst>
          </a:blip>
          <a:srcRect t="-11074" b="-11074"/>
          <a:stretch>
            <a:fillRect/>
          </a:stretch>
        </p:blipFill>
        <p:spPr>
          <a:xfrm>
            <a:off x="5152571" y="1112762"/>
            <a:ext cx="6201229" cy="5660571"/>
          </a:xfrm>
        </p:spPr>
      </p:pic>
      <p:sp>
        <p:nvSpPr>
          <p:cNvPr id="7" name="Content Placeholder 4"/>
          <p:cNvSpPr txBox="1">
            <a:spLocks/>
          </p:cNvSpPr>
          <p:nvPr/>
        </p:nvSpPr>
        <p:spPr>
          <a:xfrm>
            <a:off x="845457" y="1836964"/>
            <a:ext cx="4125686" cy="4351339"/>
          </a:xfrm>
          <a:prstGeom prst="rect">
            <a:avLst/>
          </a:prstGeom>
        </p:spPr>
        <p:txBody>
          <a:bodyPr vert="horz" lIns="91440" tIns="45720" rIns="91440" bIns="45720" rtlCol="0">
            <a:normAutofit/>
          </a:bodyPr>
          <a:lst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a:lstStyle>
          <a:p>
            <a:pPr marL="14287"/>
            <a:r>
              <a:rPr lang="en-US" dirty="0"/>
              <a:t>94: 403 </a:t>
            </a:r>
          </a:p>
          <a:p>
            <a:pPr marL="14287"/>
            <a:r>
              <a:rPr lang="en-US" dirty="0"/>
              <a:t>96: 524</a:t>
            </a:r>
          </a:p>
          <a:p>
            <a:pPr marL="14287"/>
            <a:r>
              <a:rPr lang="en-US" dirty="0"/>
              <a:t>98: 304</a:t>
            </a:r>
          </a:p>
          <a:p>
            <a:pPr marL="14287"/>
            <a:r>
              <a:rPr lang="en-US" dirty="0"/>
              <a:t>100: 656</a:t>
            </a:r>
          </a:p>
          <a:p>
            <a:pPr marL="14287"/>
            <a:r>
              <a:rPr lang="en-US" dirty="0"/>
              <a:t>So we see that 1484 of the 4543 restaurants have a score over 95 – i.e., 32.7%</a:t>
            </a:r>
          </a:p>
          <a:p>
            <a:pPr marL="14287"/>
            <a:endParaRPr lang="en-US" dirty="0"/>
          </a:p>
          <a:p>
            <a:pPr marL="14287"/>
            <a:endParaRPr lang="en-US" dirty="0"/>
          </a:p>
          <a:p>
            <a:pPr marL="14287"/>
            <a:endParaRPr lang="en-US" dirty="0"/>
          </a:p>
          <a:p>
            <a:pPr marL="14287"/>
            <a:endParaRPr lang="en-US" dirty="0"/>
          </a:p>
        </p:txBody>
      </p:sp>
    </p:spTree>
    <p:extLst>
      <p:ext uri="{BB962C8B-B14F-4D97-AF65-F5344CB8AC3E}">
        <p14:creationId xmlns:p14="http://schemas.microsoft.com/office/powerpoint/2010/main" val="11255678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 Distribution</a:t>
            </a:r>
          </a:p>
        </p:txBody>
      </p:sp>
      <p:pic>
        <p:nvPicPr>
          <p:cNvPr id="8" name="Content Placeholder 7" descr="barplot_counts.pdf"/>
          <p:cNvPicPr>
            <a:picLocks noGrp="1" noChangeAspect="1"/>
          </p:cNvPicPr>
          <p:nvPr>
            <p:ph sz="half" idx="2"/>
          </p:nvPr>
        </p:nvPicPr>
        <p:blipFill>
          <a:blip r:embed="rId2">
            <a:extLst>
              <a:ext uri="{28A0092B-C50C-407E-A947-70E740481C1C}">
                <a14:useLocalDpi xmlns:a14="http://schemas.microsoft.com/office/drawing/2010/main" val="0"/>
              </a:ext>
            </a:extLst>
          </a:blip>
          <a:srcRect t="-11074" b="-11074"/>
          <a:stretch>
            <a:fillRect/>
          </a:stretch>
        </p:blipFill>
        <p:spPr>
          <a:xfrm>
            <a:off x="5152571" y="1112762"/>
            <a:ext cx="6201229" cy="5660571"/>
          </a:xfrm>
        </p:spPr>
      </p:pic>
      <p:sp>
        <p:nvSpPr>
          <p:cNvPr id="7" name="Content Placeholder 4"/>
          <p:cNvSpPr txBox="1">
            <a:spLocks/>
          </p:cNvSpPr>
          <p:nvPr/>
        </p:nvSpPr>
        <p:spPr>
          <a:xfrm>
            <a:off x="845457" y="1836964"/>
            <a:ext cx="4597400" cy="4351339"/>
          </a:xfrm>
          <a:prstGeom prst="rect">
            <a:avLst/>
          </a:prstGeom>
        </p:spPr>
        <p:txBody>
          <a:bodyPr vert="horz" lIns="91440" tIns="45720" rIns="91440" bIns="45720" rtlCol="0">
            <a:normAutofit fontScale="92500"/>
          </a:bodyPr>
          <a:lst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a:lstStyle>
          <a:p>
            <a:pPr marL="14287"/>
            <a:r>
              <a:rPr lang="en-US" dirty="0"/>
              <a:t>It’s easiest to work with </a:t>
            </a:r>
            <a:r>
              <a:rPr lang="en-US" i="1" dirty="0"/>
              <a:t>a dummy variable</a:t>
            </a:r>
            <a:r>
              <a:rPr lang="en-US" dirty="0"/>
              <a:t>, or an </a:t>
            </a:r>
            <a:r>
              <a:rPr lang="en-US" i="1" dirty="0"/>
              <a:t>indicator.</a:t>
            </a:r>
          </a:p>
          <a:p>
            <a:pPr marL="14287"/>
            <a:r>
              <a:rPr lang="en-US" dirty="0"/>
              <a:t>Here the restaurant’s value is either 1 or 0, depending on whether or not its score exceeds 95.</a:t>
            </a:r>
          </a:p>
          <a:p>
            <a:pPr marL="14287"/>
            <a:r>
              <a:rPr lang="en-US" dirty="0"/>
              <a:t>1484 of the 4543 restaurants have 1 for the dummy value.</a:t>
            </a:r>
          </a:p>
          <a:p>
            <a:pPr marL="14287"/>
            <a:endParaRPr lang="en-US" dirty="0"/>
          </a:p>
          <a:p>
            <a:pPr marL="14287"/>
            <a:endParaRPr lang="en-US" dirty="0"/>
          </a:p>
          <a:p>
            <a:pPr marL="14287"/>
            <a:endParaRPr lang="en-US" dirty="0"/>
          </a:p>
          <a:p>
            <a:pPr marL="14287"/>
            <a:endParaRPr lang="en-US" dirty="0"/>
          </a:p>
        </p:txBody>
      </p:sp>
    </p:spTree>
    <p:extLst>
      <p:ext uri="{BB962C8B-B14F-4D97-AF65-F5344CB8AC3E}">
        <p14:creationId xmlns:p14="http://schemas.microsoft.com/office/powerpoint/2010/main" val="1003106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 Parameter</a:t>
            </a:r>
          </a:p>
        </p:txBody>
      </p:sp>
      <p:sp>
        <p:nvSpPr>
          <p:cNvPr id="3" name="Content Placeholder 2"/>
          <p:cNvSpPr>
            <a:spLocks noGrp="1"/>
          </p:cNvSpPr>
          <p:nvPr>
            <p:ph idx="1"/>
          </p:nvPr>
        </p:nvSpPr>
        <p:spPr/>
        <p:txBody>
          <a:bodyPr/>
          <a:lstStyle/>
          <a:p>
            <a:r>
              <a:rPr lang="en-US" dirty="0"/>
              <a:t>Population distribution</a:t>
            </a:r>
          </a:p>
          <a:p>
            <a:pPr lvl="1"/>
            <a:r>
              <a:rPr lang="en-US" dirty="0"/>
              <a:t>Two unique values: 0 and 1</a:t>
            </a:r>
          </a:p>
          <a:p>
            <a:pPr lvl="1"/>
            <a:r>
              <a:rPr lang="en-US" i="1" dirty="0"/>
              <a:t>p - </a:t>
            </a:r>
            <a:r>
              <a:rPr lang="en-US" dirty="0"/>
              <a:t>proportion of restaurants with a 1 and (1-p) proportion of 0s</a:t>
            </a:r>
          </a:p>
          <a:p>
            <a:r>
              <a:rPr lang="en-US" dirty="0"/>
              <a:t>Population parameter that minimizes L</a:t>
            </a:r>
            <a:r>
              <a:rPr lang="en-US" baseline="30000" dirty="0"/>
              <a:t>2</a:t>
            </a:r>
            <a:r>
              <a:rPr lang="en-US" dirty="0"/>
              <a:t> error:</a:t>
            </a:r>
          </a:p>
        </p:txBody>
      </p:sp>
      <p:graphicFrame>
        <p:nvGraphicFramePr>
          <p:cNvPr id="4" name="Object 3"/>
          <p:cNvGraphicFramePr>
            <a:graphicFrameLocks noChangeAspect="1"/>
          </p:cNvGraphicFramePr>
          <p:nvPr>
            <p:extLst>
              <p:ext uri="{D42A27DB-BD31-4B8C-83A1-F6EECF244321}">
                <p14:modId xmlns:p14="http://schemas.microsoft.com/office/powerpoint/2010/main" val="400231698"/>
              </p:ext>
            </p:extLst>
          </p:nvPr>
        </p:nvGraphicFramePr>
        <p:xfrm>
          <a:off x="2322513" y="3779838"/>
          <a:ext cx="6319837" cy="1143000"/>
        </p:xfrm>
        <a:graphic>
          <a:graphicData uri="http://schemas.openxmlformats.org/presentationml/2006/ole">
            <mc:AlternateContent xmlns:mc="http://schemas.openxmlformats.org/markup-compatibility/2006">
              <mc:Choice xmlns:v="urn:schemas-microsoft-com:vml" Requires="v">
                <p:oleObj spid="_x0000_s1911" name="Equation" r:id="rId3" imgW="2527300" imgH="457200" progId="Equation.3">
                  <p:embed/>
                </p:oleObj>
              </mc:Choice>
              <mc:Fallback>
                <p:oleObj name="Equation" r:id="rId3" imgW="2527300" imgH="457200" progId="Equation.3">
                  <p:embed/>
                  <p:pic>
                    <p:nvPicPr>
                      <p:cNvPr id="0" name=""/>
                      <p:cNvPicPr/>
                      <p:nvPr/>
                    </p:nvPicPr>
                    <p:blipFill>
                      <a:blip r:embed="rId4"/>
                      <a:stretch>
                        <a:fillRect/>
                      </a:stretch>
                    </p:blipFill>
                    <p:spPr>
                      <a:xfrm>
                        <a:off x="2322513" y="3779838"/>
                        <a:ext cx="6319837" cy="1143000"/>
                      </a:xfrm>
                      <a:prstGeom prst="rect">
                        <a:avLst/>
                      </a:prstGeom>
                    </p:spPr>
                  </p:pic>
                </p:oleObj>
              </mc:Fallback>
            </mc:AlternateContent>
          </a:graphicData>
        </a:graphic>
      </p:graphicFrame>
      <p:sp>
        <p:nvSpPr>
          <p:cNvPr id="8" name="TextBox 7"/>
          <p:cNvSpPr txBox="1"/>
          <p:nvPr/>
        </p:nvSpPr>
        <p:spPr>
          <a:xfrm>
            <a:off x="7453690" y="4779345"/>
            <a:ext cx="3797905" cy="1384995"/>
          </a:xfrm>
          <a:prstGeom prst="rect">
            <a:avLst/>
          </a:prstGeom>
        </p:spPr>
        <p:txBody>
          <a:bodyPr wrap="square" rtlCol="0">
            <a:spAutoFit/>
          </a:bodyPr>
          <a:lstStyle/>
          <a:p>
            <a:r>
              <a:rPr lang="en-US" sz="2800" dirty="0"/>
              <a:t>Leave it as an exercise for you to show that </a:t>
            </a:r>
            <a:r>
              <a:rPr lang="en-US" sz="2800" dirty="0" err="1"/>
              <a:t>θ</a:t>
            </a:r>
            <a:r>
              <a:rPr lang="en-US" sz="2800" baseline="30000" dirty="0"/>
              <a:t>* </a:t>
            </a:r>
            <a:r>
              <a:rPr lang="en-US" sz="2800" dirty="0"/>
              <a:t>= p</a:t>
            </a:r>
          </a:p>
        </p:txBody>
      </p:sp>
      <p:sp>
        <p:nvSpPr>
          <p:cNvPr id="9" name="TextBox 8"/>
          <p:cNvSpPr txBox="1"/>
          <p:nvPr/>
        </p:nvSpPr>
        <p:spPr>
          <a:xfrm>
            <a:off x="1308099" y="5410200"/>
            <a:ext cx="4001319" cy="369332"/>
          </a:xfrm>
          <a:prstGeom prst="rect">
            <a:avLst/>
          </a:prstGeom>
        </p:spPr>
        <p:txBody>
          <a:bodyPr wrap="square" rtlCol="0">
            <a:spAutoFit/>
          </a:bodyPr>
          <a:lstStyle/>
          <a:p>
            <a:r>
              <a:rPr lang="en-US" dirty="0"/>
              <a:t>In our example p = 0.3266 ~ 1/3</a:t>
            </a:r>
          </a:p>
        </p:txBody>
      </p:sp>
    </p:spTree>
    <p:extLst>
      <p:ext uri="{BB962C8B-B14F-4D97-AF65-F5344CB8AC3E}">
        <p14:creationId xmlns:p14="http://schemas.microsoft.com/office/powerpoint/2010/main" val="1486598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 – result of 1 draw from the population</a:t>
            </a:r>
          </a:p>
        </p:txBody>
      </p:sp>
      <p:sp>
        <p:nvSpPr>
          <p:cNvPr id="3" name="Content Placeholder 2"/>
          <p:cNvSpPr>
            <a:spLocks noGrp="1"/>
          </p:cNvSpPr>
          <p:nvPr>
            <p:ph idx="1"/>
          </p:nvPr>
        </p:nvSpPr>
        <p:spPr/>
        <p:txBody>
          <a:bodyPr/>
          <a:lstStyle/>
          <a:p>
            <a:r>
              <a:rPr lang="en-US" dirty="0"/>
              <a:t>What values does D take on?</a:t>
            </a:r>
          </a:p>
          <a:p>
            <a:r>
              <a:rPr lang="en-US" dirty="0"/>
              <a:t>What is the chance D takes on each value?</a:t>
            </a:r>
          </a:p>
          <a:p>
            <a:pPr marL="14287" indent="0">
              <a:buNone/>
            </a:pP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474618651"/>
              </p:ext>
            </p:extLst>
          </p:nvPr>
        </p:nvGraphicFramePr>
        <p:xfrm>
          <a:off x="1318382" y="3755571"/>
          <a:ext cx="5358189" cy="741680"/>
        </p:xfrm>
        <a:graphic>
          <a:graphicData uri="http://schemas.openxmlformats.org/drawingml/2006/table">
            <a:tbl>
              <a:tblPr firstRow="1" bandRow="1">
                <a:tableStyleId>{5C22544A-7EE6-4342-B048-85BDC9FD1C3A}</a:tableStyleId>
              </a:tblPr>
              <a:tblGrid>
                <a:gridCol w="1786063">
                  <a:extLst>
                    <a:ext uri="{9D8B030D-6E8A-4147-A177-3AD203B41FA5}">
                      <a16:colId xmlns:a16="http://schemas.microsoft.com/office/drawing/2014/main" val="20000"/>
                    </a:ext>
                  </a:extLst>
                </a:gridCol>
                <a:gridCol w="1786063">
                  <a:extLst>
                    <a:ext uri="{9D8B030D-6E8A-4147-A177-3AD203B41FA5}">
                      <a16:colId xmlns:a16="http://schemas.microsoft.com/office/drawing/2014/main" val="20001"/>
                    </a:ext>
                  </a:extLst>
                </a:gridCol>
                <a:gridCol w="1786063">
                  <a:extLst>
                    <a:ext uri="{9D8B030D-6E8A-4147-A177-3AD203B41FA5}">
                      <a16:colId xmlns:a16="http://schemas.microsoft.com/office/drawing/2014/main" val="20002"/>
                    </a:ext>
                  </a:extLst>
                </a:gridCol>
              </a:tblGrid>
              <a:tr h="370840">
                <a:tc>
                  <a:txBody>
                    <a:bodyPr/>
                    <a:lstStyle/>
                    <a:p>
                      <a:r>
                        <a:rPr lang="en-US" dirty="0"/>
                        <a:t>Value</a:t>
                      </a:r>
                    </a:p>
                  </a:txBody>
                  <a:tcPr/>
                </a:tc>
                <a:tc>
                  <a:txBody>
                    <a:bodyPr/>
                    <a:lstStyle/>
                    <a:p>
                      <a:pPr algn="ctr"/>
                      <a:r>
                        <a:rPr lang="en-US" dirty="0"/>
                        <a:t>0</a:t>
                      </a:r>
                    </a:p>
                  </a:txBody>
                  <a:tcPr/>
                </a:tc>
                <a:tc>
                  <a:txBody>
                    <a:bodyPr/>
                    <a:lstStyle/>
                    <a:p>
                      <a:pPr algn="ctr"/>
                      <a:r>
                        <a:rPr lang="en-US" dirty="0"/>
                        <a:t>1</a:t>
                      </a:r>
                    </a:p>
                  </a:txBody>
                  <a:tcPr/>
                </a:tc>
                <a:extLst>
                  <a:ext uri="{0D108BD9-81ED-4DB2-BD59-A6C34878D82A}">
                    <a16:rowId xmlns:a16="http://schemas.microsoft.com/office/drawing/2014/main" val="10000"/>
                  </a:ext>
                </a:extLst>
              </a:tr>
              <a:tr h="370840">
                <a:tc>
                  <a:txBody>
                    <a:bodyPr/>
                    <a:lstStyle/>
                    <a:p>
                      <a:r>
                        <a:rPr lang="en-US" dirty="0"/>
                        <a:t>Chance</a:t>
                      </a:r>
                    </a:p>
                  </a:txBody>
                  <a:tcPr/>
                </a:tc>
                <a:tc>
                  <a:txBody>
                    <a:bodyPr/>
                    <a:lstStyle/>
                    <a:p>
                      <a:pPr algn="ctr"/>
                      <a:r>
                        <a:rPr lang="en-US" dirty="0"/>
                        <a:t>~2/3</a:t>
                      </a:r>
                    </a:p>
                  </a:txBody>
                  <a:tcPr/>
                </a:tc>
                <a:tc>
                  <a:txBody>
                    <a:bodyPr/>
                    <a:lstStyle/>
                    <a:p>
                      <a:pPr algn="ctr"/>
                      <a:r>
                        <a:rPr lang="en-US" dirty="0"/>
                        <a:t>~1/3</a:t>
                      </a: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21662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Expected Value</a:t>
            </a:r>
          </a:p>
        </p:txBody>
      </p:sp>
      <p:sp>
        <p:nvSpPr>
          <p:cNvPr id="3" name="Content Placeholder 2"/>
          <p:cNvSpPr>
            <a:spLocks noGrp="1"/>
          </p:cNvSpPr>
          <p:nvPr>
            <p:ph idx="1"/>
          </p:nvPr>
        </p:nvSpPr>
        <p:spPr/>
        <p:txBody>
          <a:bodyPr/>
          <a:lstStyle/>
          <a:p>
            <a:r>
              <a:rPr lang="en-US" dirty="0"/>
              <a:t>Expected value:</a:t>
            </a:r>
          </a:p>
          <a:p>
            <a:pPr marL="14287" indent="0">
              <a:buNone/>
            </a:pPr>
            <a:endParaRPr lang="en-US" dirty="0"/>
          </a:p>
          <a:p>
            <a:pPr marL="14287" indent="0">
              <a:buNone/>
            </a:pPr>
            <a:endParaRPr lang="en-US" dirty="0"/>
          </a:p>
          <a:p>
            <a:r>
              <a:rPr lang="en-US" dirty="0"/>
              <a:t>Variance:</a:t>
            </a:r>
          </a:p>
        </p:txBody>
      </p:sp>
      <p:graphicFrame>
        <p:nvGraphicFramePr>
          <p:cNvPr id="6" name="Object 5"/>
          <p:cNvGraphicFramePr>
            <a:graphicFrameLocks noChangeAspect="1"/>
          </p:cNvGraphicFramePr>
          <p:nvPr>
            <p:extLst>
              <p:ext uri="{D42A27DB-BD31-4B8C-83A1-F6EECF244321}">
                <p14:modId xmlns:p14="http://schemas.microsoft.com/office/powerpoint/2010/main" val="2255465861"/>
              </p:ext>
            </p:extLst>
          </p:nvPr>
        </p:nvGraphicFramePr>
        <p:xfrm>
          <a:off x="4178300" y="1400175"/>
          <a:ext cx="4291013" cy="2286000"/>
        </p:xfrm>
        <a:graphic>
          <a:graphicData uri="http://schemas.openxmlformats.org/presentationml/2006/ole">
            <mc:AlternateContent xmlns:mc="http://schemas.openxmlformats.org/markup-compatibility/2006">
              <mc:Choice xmlns:v="urn:schemas-microsoft-com:vml" Requires="v">
                <p:oleObj spid="_x0000_s5035" name="Equation" r:id="rId3" imgW="1714500" imgH="914400" progId="Equation.3">
                  <p:embed/>
                </p:oleObj>
              </mc:Choice>
              <mc:Fallback>
                <p:oleObj name="Equation" r:id="rId3" imgW="1714500" imgH="914400" progId="Equation.3">
                  <p:embed/>
                  <p:pic>
                    <p:nvPicPr>
                      <p:cNvPr id="0" name=""/>
                      <p:cNvPicPr/>
                      <p:nvPr/>
                    </p:nvPicPr>
                    <p:blipFill>
                      <a:blip r:embed="rId4"/>
                      <a:stretch>
                        <a:fillRect/>
                      </a:stretch>
                    </p:blipFill>
                    <p:spPr>
                      <a:xfrm>
                        <a:off x="4178300" y="1400175"/>
                        <a:ext cx="4291013" cy="22860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900705145"/>
              </p:ext>
            </p:extLst>
          </p:nvPr>
        </p:nvGraphicFramePr>
        <p:xfrm>
          <a:off x="3627438" y="3756025"/>
          <a:ext cx="5367337" cy="2921000"/>
        </p:xfrm>
        <a:graphic>
          <a:graphicData uri="http://schemas.openxmlformats.org/presentationml/2006/ole">
            <mc:AlternateContent xmlns:mc="http://schemas.openxmlformats.org/markup-compatibility/2006">
              <mc:Choice xmlns:v="urn:schemas-microsoft-com:vml" Requires="v">
                <p:oleObj spid="_x0000_s5036" name="Equation" r:id="rId5" imgW="2146300" imgH="1168400" progId="Equation.3">
                  <p:embed/>
                </p:oleObj>
              </mc:Choice>
              <mc:Fallback>
                <p:oleObj name="Equation" r:id="rId5" imgW="2146300" imgH="1168400" progId="Equation.3">
                  <p:embed/>
                  <p:pic>
                    <p:nvPicPr>
                      <p:cNvPr id="0" name=""/>
                      <p:cNvPicPr/>
                      <p:nvPr/>
                    </p:nvPicPr>
                    <p:blipFill>
                      <a:blip r:embed="rId6"/>
                      <a:stretch>
                        <a:fillRect/>
                      </a:stretch>
                    </p:blipFill>
                    <p:spPr>
                      <a:xfrm>
                        <a:off x="3627438" y="3756025"/>
                        <a:ext cx="5367337" cy="2921000"/>
                      </a:xfrm>
                      <a:prstGeom prst="rect">
                        <a:avLst/>
                      </a:prstGeom>
                    </p:spPr>
                  </p:pic>
                </p:oleObj>
              </mc:Fallback>
            </mc:AlternateContent>
          </a:graphicData>
        </a:graphic>
      </p:graphicFrame>
    </p:spTree>
    <p:extLst>
      <p:ext uri="{BB962C8B-B14F-4D97-AF65-F5344CB8AC3E}">
        <p14:creationId xmlns:p14="http://schemas.microsoft.com/office/powerpoint/2010/main" val="1088322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
            </a:r>
            <a:r>
              <a:rPr lang="en-US" baseline="-25000" dirty="0"/>
              <a:t>1 </a:t>
            </a:r>
            <a:r>
              <a:rPr lang="en-US" dirty="0"/>
              <a:t>, D</a:t>
            </a:r>
            <a:r>
              <a:rPr lang="en-US" baseline="-25000" dirty="0"/>
              <a:t>2</a:t>
            </a:r>
            <a:r>
              <a:rPr lang="en-US" dirty="0"/>
              <a:t> – result of 2 draws from the population </a:t>
            </a:r>
            <a:r>
              <a:rPr lang="en-US" i="1" dirty="0"/>
              <a:t>with</a:t>
            </a:r>
            <a:r>
              <a:rPr lang="en-US" dirty="0"/>
              <a:t> replacement</a:t>
            </a:r>
          </a:p>
        </p:txBody>
      </p:sp>
      <p:sp>
        <p:nvSpPr>
          <p:cNvPr id="3" name="Content Placeholder 2"/>
          <p:cNvSpPr>
            <a:spLocks noGrp="1"/>
          </p:cNvSpPr>
          <p:nvPr>
            <p:ph idx="1"/>
          </p:nvPr>
        </p:nvSpPr>
        <p:spPr>
          <a:xfrm>
            <a:off x="838200" y="2188482"/>
            <a:ext cx="10515600" cy="4351339"/>
          </a:xfrm>
        </p:spPr>
        <p:txBody>
          <a:bodyPr/>
          <a:lstStyle/>
          <a:p>
            <a:r>
              <a:rPr lang="en-US" dirty="0"/>
              <a:t>The probability distribution of D</a:t>
            </a:r>
            <a:r>
              <a:rPr lang="en-US" baseline="-25000" dirty="0"/>
              <a:t>2</a:t>
            </a:r>
            <a:r>
              <a:rPr lang="en-US" dirty="0"/>
              <a:t> is the same as for D</a:t>
            </a:r>
            <a:r>
              <a:rPr lang="en-US" baseline="-25000" dirty="0"/>
              <a:t>1</a:t>
            </a:r>
            <a:endParaRPr lang="en-US" dirty="0"/>
          </a:p>
          <a:p>
            <a:r>
              <a:rPr lang="en-US" dirty="0"/>
              <a:t>We can also examine the </a:t>
            </a:r>
            <a:r>
              <a:rPr lang="en-US" i="1" dirty="0"/>
              <a:t>joint probability distribution </a:t>
            </a:r>
            <a:r>
              <a:rPr lang="en-US" dirty="0"/>
              <a:t>of (D</a:t>
            </a:r>
            <a:r>
              <a:rPr lang="en-US" baseline="-25000" dirty="0"/>
              <a:t>1</a:t>
            </a:r>
            <a:r>
              <a:rPr lang="en-US" dirty="0"/>
              <a:t>,D</a:t>
            </a:r>
            <a:r>
              <a:rPr lang="en-US" baseline="-25000" dirty="0"/>
              <a:t>2</a:t>
            </a:r>
            <a:r>
              <a:rPr lang="en-US" dirty="0"/>
              <a:t>)</a:t>
            </a:r>
          </a:p>
          <a:p>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951172369"/>
              </p:ext>
            </p:extLst>
          </p:nvPr>
        </p:nvGraphicFramePr>
        <p:xfrm>
          <a:off x="2189239" y="4033761"/>
          <a:ext cx="5092095" cy="1483360"/>
        </p:xfrm>
        <a:graphic>
          <a:graphicData uri="http://schemas.openxmlformats.org/drawingml/2006/table">
            <a:tbl>
              <a:tblPr firstRow="1" bandRow="1">
                <a:tableStyleId>{5940675A-B579-460E-94D1-54222C63F5DA}</a:tableStyleId>
              </a:tblPr>
              <a:tblGrid>
                <a:gridCol w="1273024">
                  <a:extLst>
                    <a:ext uri="{9D8B030D-6E8A-4147-A177-3AD203B41FA5}">
                      <a16:colId xmlns:a16="http://schemas.microsoft.com/office/drawing/2014/main" val="20000"/>
                    </a:ext>
                  </a:extLst>
                </a:gridCol>
                <a:gridCol w="596116">
                  <a:extLst>
                    <a:ext uri="{9D8B030D-6E8A-4147-A177-3AD203B41FA5}">
                      <a16:colId xmlns:a16="http://schemas.microsoft.com/office/drawing/2014/main" val="20001"/>
                    </a:ext>
                  </a:extLst>
                </a:gridCol>
                <a:gridCol w="1521931">
                  <a:extLst>
                    <a:ext uri="{9D8B030D-6E8A-4147-A177-3AD203B41FA5}">
                      <a16:colId xmlns:a16="http://schemas.microsoft.com/office/drawing/2014/main" val="20002"/>
                    </a:ext>
                  </a:extLst>
                </a:gridCol>
                <a:gridCol w="1701024">
                  <a:extLst>
                    <a:ext uri="{9D8B030D-6E8A-4147-A177-3AD203B41FA5}">
                      <a16:colId xmlns:a16="http://schemas.microsoft.com/office/drawing/2014/main" val="20003"/>
                    </a:ext>
                  </a:extLst>
                </a:gridCol>
              </a:tblGrid>
              <a:tr h="370840">
                <a:tc rowSpan="2" gridSpan="2">
                  <a:txBody>
                    <a:bodyPr/>
                    <a:lstStyle/>
                    <a:p>
                      <a:endParaRPr lang="en-US" dirty="0"/>
                    </a:p>
                  </a:txBody>
                  <a:tcPr/>
                </a:tc>
                <a:tc rowSpan="2" hMerge="1">
                  <a:txBody>
                    <a:bodyPr/>
                    <a:lstStyle/>
                    <a:p>
                      <a:endParaRPr lang="en-US" dirty="0"/>
                    </a:p>
                  </a:txBody>
                  <a:tcPr/>
                </a:tc>
                <a:tc gridSpan="2">
                  <a:txBody>
                    <a:bodyPr/>
                    <a:lstStyle/>
                    <a:p>
                      <a:pPr algn="ctr"/>
                      <a:r>
                        <a:rPr lang="en-US" dirty="0"/>
                        <a:t>D</a:t>
                      </a:r>
                      <a:r>
                        <a:rPr lang="en-US" baseline="-25000" dirty="0"/>
                        <a:t>2</a:t>
                      </a:r>
                      <a:endParaRPr lang="en-US" dirty="0"/>
                    </a:p>
                  </a:txBody>
                  <a:tcPr/>
                </a:tc>
                <a:tc hMerge="1">
                  <a:txBody>
                    <a:bodyPr/>
                    <a:lstStyle/>
                    <a:p>
                      <a:endParaRPr lang="en-US" dirty="0"/>
                    </a:p>
                  </a:txBody>
                  <a:tcPr/>
                </a:tc>
                <a:extLst>
                  <a:ext uri="{0D108BD9-81ED-4DB2-BD59-A6C34878D82A}">
                    <a16:rowId xmlns:a16="http://schemas.microsoft.com/office/drawing/2014/main" val="10000"/>
                  </a:ext>
                </a:extLst>
              </a:tr>
              <a:tr h="370840">
                <a:tc gridSpan="2" vMerge="1">
                  <a:txBody>
                    <a:bodyPr/>
                    <a:lstStyle/>
                    <a:p>
                      <a:endParaRPr lang="en-US" dirty="0"/>
                    </a:p>
                  </a:txBody>
                  <a:tcPr/>
                </a:tc>
                <a:tc hMerge="1" vMerge="1">
                  <a:txBody>
                    <a:bodyPr/>
                    <a:lstStyle/>
                    <a:p>
                      <a:endParaRPr lang="en-US" dirty="0"/>
                    </a:p>
                  </a:txBody>
                  <a:tcPr/>
                </a:tc>
                <a:tc>
                  <a:txBody>
                    <a:bodyPr/>
                    <a:lstStyle/>
                    <a:p>
                      <a:pPr algn="ctr"/>
                      <a:r>
                        <a:rPr lang="en-US" dirty="0"/>
                        <a:t>0</a:t>
                      </a:r>
                    </a:p>
                  </a:txBody>
                  <a:tcPr/>
                </a:tc>
                <a:tc>
                  <a:txBody>
                    <a:bodyPr/>
                    <a:lstStyle/>
                    <a:p>
                      <a:pPr algn="ctr"/>
                      <a:r>
                        <a:rPr lang="en-US" dirty="0"/>
                        <a:t>1</a:t>
                      </a:r>
                    </a:p>
                  </a:txBody>
                  <a:tcPr/>
                </a:tc>
                <a:extLst>
                  <a:ext uri="{0D108BD9-81ED-4DB2-BD59-A6C34878D82A}">
                    <a16:rowId xmlns:a16="http://schemas.microsoft.com/office/drawing/2014/main" val="10001"/>
                  </a:ext>
                </a:extLst>
              </a:tr>
              <a:tr h="370840">
                <a:tc rowSpan="2">
                  <a:txBody>
                    <a:bodyPr/>
                    <a:lstStyle/>
                    <a:p>
                      <a:r>
                        <a:rPr lang="en-US" dirty="0"/>
                        <a:t>D</a:t>
                      </a:r>
                      <a:r>
                        <a:rPr lang="en-US" baseline="-25000" dirty="0"/>
                        <a:t>1</a:t>
                      </a:r>
                      <a:endParaRPr lang="en-US" dirty="0"/>
                    </a:p>
                  </a:txBody>
                  <a:tcPr/>
                </a:tc>
                <a:tc>
                  <a:txBody>
                    <a:bodyPr/>
                    <a:lstStyle/>
                    <a:p>
                      <a:r>
                        <a:rPr lang="en-US" dirty="0"/>
                        <a:t>0</a:t>
                      </a:r>
                    </a:p>
                  </a:txBody>
                  <a:tcPr/>
                </a:tc>
                <a:tc>
                  <a:txBody>
                    <a:bodyPr/>
                    <a:lstStyle/>
                    <a:p>
                      <a:pPr algn="ctr"/>
                      <a:r>
                        <a:rPr lang="en-US" dirty="0"/>
                        <a:t>0.49</a:t>
                      </a:r>
                    </a:p>
                  </a:txBody>
                  <a:tcPr/>
                </a:tc>
                <a:tc>
                  <a:txBody>
                    <a:bodyPr/>
                    <a:lstStyle/>
                    <a:p>
                      <a:pPr algn="ctr"/>
                      <a:r>
                        <a:rPr lang="en-US" dirty="0"/>
                        <a:t>0.21</a:t>
                      </a:r>
                    </a:p>
                  </a:txBody>
                  <a:tcPr/>
                </a:tc>
                <a:extLst>
                  <a:ext uri="{0D108BD9-81ED-4DB2-BD59-A6C34878D82A}">
                    <a16:rowId xmlns:a16="http://schemas.microsoft.com/office/drawing/2014/main" val="10002"/>
                  </a:ext>
                </a:extLst>
              </a:tr>
              <a:tr h="370840">
                <a:tc vMerge="1">
                  <a:txBody>
                    <a:bodyPr/>
                    <a:lstStyle/>
                    <a:p>
                      <a:endParaRPr lang="en-US" dirty="0"/>
                    </a:p>
                  </a:txBody>
                  <a:tcPr/>
                </a:tc>
                <a:tc>
                  <a:txBody>
                    <a:bodyPr/>
                    <a:lstStyle/>
                    <a:p>
                      <a:r>
                        <a:rPr lang="en-US" dirty="0"/>
                        <a:t>1</a:t>
                      </a:r>
                    </a:p>
                  </a:txBody>
                  <a:tcPr/>
                </a:tc>
                <a:tc>
                  <a:txBody>
                    <a:bodyPr/>
                    <a:lstStyle/>
                    <a:p>
                      <a:pPr algn="ctr"/>
                      <a:r>
                        <a:rPr lang="en-US" dirty="0"/>
                        <a:t>0.21</a:t>
                      </a:r>
                    </a:p>
                  </a:txBody>
                  <a:tcPr/>
                </a:tc>
                <a:tc>
                  <a:txBody>
                    <a:bodyPr/>
                    <a:lstStyle/>
                    <a:p>
                      <a:pPr algn="ctr"/>
                      <a:r>
                        <a:rPr lang="en-US" dirty="0"/>
                        <a:t>0.09</a:t>
                      </a:r>
                    </a:p>
                  </a:txBody>
                  <a:tcPr/>
                </a:tc>
                <a:extLst>
                  <a:ext uri="{0D108BD9-81ED-4DB2-BD59-A6C34878D82A}">
                    <a16:rowId xmlns:a16="http://schemas.microsoft.com/office/drawing/2014/main" val="10003"/>
                  </a:ext>
                </a:extLst>
              </a:tr>
            </a:tbl>
          </a:graphicData>
        </a:graphic>
      </p:graphicFrame>
      <p:sp>
        <p:nvSpPr>
          <p:cNvPr id="6" name="Oval 5"/>
          <p:cNvSpPr/>
          <p:nvPr/>
        </p:nvSpPr>
        <p:spPr>
          <a:xfrm>
            <a:off x="6047377" y="4995091"/>
            <a:ext cx="822960" cy="822960"/>
          </a:xfrm>
          <a:prstGeom prst="ellipse">
            <a:avLst/>
          </a:prstGeom>
          <a:noFill/>
          <a:ln w="57150" cmpd="sng"/>
        </p:spPr>
        <p:style>
          <a:lnRef idx="1">
            <a:schemeClr val="accent1"/>
          </a:lnRef>
          <a:fillRef idx="1">
            <a:schemeClr val="accent1"/>
          </a:fillRef>
          <a:effectRef idx="1">
            <a:schemeClr val="accent1"/>
          </a:effectRef>
          <a:fontRef idx="minor">
            <a:schemeClr val="lt1"/>
          </a:fontRef>
        </p:style>
        <p:txBody>
          <a:bodyPr/>
          <a:lstStyle/>
          <a:p>
            <a:endParaRPr lang="en-US"/>
          </a:p>
        </p:txBody>
      </p:sp>
      <p:sp>
        <p:nvSpPr>
          <p:cNvPr id="8" name="TextBox 7"/>
          <p:cNvSpPr txBox="1"/>
          <p:nvPr/>
        </p:nvSpPr>
        <p:spPr>
          <a:xfrm>
            <a:off x="6604242" y="5598051"/>
            <a:ext cx="3882330" cy="954107"/>
          </a:xfrm>
          <a:prstGeom prst="rect">
            <a:avLst/>
          </a:prstGeom>
        </p:spPr>
        <p:txBody>
          <a:bodyPr wrap="square" rtlCol="0">
            <a:spAutoFit/>
          </a:bodyPr>
          <a:lstStyle/>
          <a:p>
            <a:r>
              <a:rPr lang="en-US" sz="2800" dirty="0"/>
              <a:t>Where does this number come from?</a:t>
            </a:r>
          </a:p>
        </p:txBody>
      </p:sp>
    </p:spTree>
    <p:extLst>
      <p:ext uri="{BB962C8B-B14F-4D97-AF65-F5344CB8AC3E}">
        <p14:creationId xmlns:p14="http://schemas.microsoft.com/office/powerpoint/2010/main" val="120472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Ways to find P(D</a:t>
            </a:r>
            <a:r>
              <a:rPr lang="en-US" baseline="-25000" dirty="0"/>
              <a:t>1</a:t>
            </a:r>
            <a:r>
              <a:rPr lang="en-US" dirty="0"/>
              <a:t>=1, D</a:t>
            </a:r>
            <a:r>
              <a:rPr lang="en-US" baseline="-25000" dirty="0"/>
              <a:t>2</a:t>
            </a:r>
            <a:r>
              <a:rPr lang="en-US" dirty="0"/>
              <a:t>=1)</a:t>
            </a:r>
          </a:p>
        </p:txBody>
      </p:sp>
      <p:sp>
        <p:nvSpPr>
          <p:cNvPr id="3" name="Content Placeholder 2"/>
          <p:cNvSpPr>
            <a:spLocks noGrp="1"/>
          </p:cNvSpPr>
          <p:nvPr>
            <p:ph idx="1"/>
          </p:nvPr>
        </p:nvSpPr>
        <p:spPr/>
        <p:txBody>
          <a:bodyPr/>
          <a:lstStyle/>
          <a:p>
            <a:r>
              <a:rPr lang="en-US" dirty="0"/>
              <a:t>Count the possibilities:  </a:t>
            </a:r>
          </a:p>
          <a:p>
            <a:pPr lvl="1"/>
            <a:r>
              <a:rPr lang="en-US" dirty="0"/>
              <a:t>4543 x 4543 possible pairs</a:t>
            </a:r>
          </a:p>
          <a:p>
            <a:pPr lvl="1"/>
            <a:r>
              <a:rPr lang="en-US" dirty="0"/>
              <a:t>Of these 1484 x 1484 are pairs with both 1s</a:t>
            </a:r>
          </a:p>
          <a:p>
            <a:pPr lvl="1"/>
            <a:r>
              <a:rPr lang="en-US" dirty="0"/>
              <a:t>(1484 x 1484)/(4543 x 4543) ≈ 0.3</a:t>
            </a:r>
            <a:r>
              <a:rPr lang="en-US" baseline="30000" dirty="0"/>
              <a:t>2</a:t>
            </a:r>
            <a:endParaRPr lang="en-US" dirty="0"/>
          </a:p>
          <a:p>
            <a:r>
              <a:rPr lang="en-US" dirty="0"/>
              <a:t>Work conditionally</a:t>
            </a:r>
          </a:p>
          <a:p>
            <a:pPr marL="14287" indent="0">
              <a:buNone/>
            </a:pPr>
            <a:r>
              <a:rPr lang="en-US" dirty="0"/>
              <a:t>	P(D</a:t>
            </a:r>
            <a:r>
              <a:rPr lang="en-US" baseline="-25000" dirty="0"/>
              <a:t>1</a:t>
            </a:r>
            <a:r>
              <a:rPr lang="en-US" dirty="0"/>
              <a:t>=1, D</a:t>
            </a:r>
            <a:r>
              <a:rPr lang="en-US" baseline="-25000" dirty="0"/>
              <a:t>2</a:t>
            </a:r>
            <a:r>
              <a:rPr lang="en-US" dirty="0"/>
              <a:t>=1) = P(D</a:t>
            </a:r>
            <a:r>
              <a:rPr lang="en-US" baseline="-25000" dirty="0"/>
              <a:t>1</a:t>
            </a:r>
            <a:r>
              <a:rPr lang="en-US" dirty="0"/>
              <a:t>=1)P(D</a:t>
            </a:r>
            <a:r>
              <a:rPr lang="en-US" baseline="-25000" dirty="0"/>
              <a:t>2</a:t>
            </a:r>
            <a:r>
              <a:rPr lang="en-US" dirty="0"/>
              <a:t>=1|D</a:t>
            </a:r>
            <a:r>
              <a:rPr lang="en-US" baseline="-25000" dirty="0"/>
              <a:t>1</a:t>
            </a:r>
            <a:r>
              <a:rPr lang="en-US" dirty="0"/>
              <a:t>=1)</a:t>
            </a:r>
          </a:p>
          <a:p>
            <a:pPr marL="14287" indent="0">
              <a:buNone/>
            </a:pPr>
            <a:r>
              <a:rPr lang="en-US" dirty="0"/>
              <a:t>		               = P(D</a:t>
            </a:r>
            <a:r>
              <a:rPr lang="en-US" baseline="-25000" dirty="0"/>
              <a:t>1</a:t>
            </a:r>
            <a:r>
              <a:rPr lang="en-US" dirty="0"/>
              <a:t>=1)P(D</a:t>
            </a:r>
            <a:r>
              <a:rPr lang="en-US" baseline="-25000" dirty="0"/>
              <a:t>2</a:t>
            </a:r>
            <a:r>
              <a:rPr lang="en-US" dirty="0"/>
              <a:t>=1)</a:t>
            </a:r>
          </a:p>
          <a:p>
            <a:pPr marL="14287" indent="0">
              <a:buNone/>
            </a:pPr>
            <a:endParaRPr lang="en-US" dirty="0"/>
          </a:p>
        </p:txBody>
      </p:sp>
      <p:sp>
        <p:nvSpPr>
          <p:cNvPr id="4" name="TextBox 3"/>
          <p:cNvSpPr txBox="1"/>
          <p:nvPr/>
        </p:nvSpPr>
        <p:spPr>
          <a:xfrm>
            <a:off x="8454571" y="3870475"/>
            <a:ext cx="2794000" cy="1200329"/>
          </a:xfrm>
          <a:prstGeom prst="rect">
            <a:avLst/>
          </a:prstGeom>
        </p:spPr>
        <p:txBody>
          <a:bodyPr wrap="square" rtlCol="0">
            <a:spAutoFit/>
          </a:bodyPr>
          <a:lstStyle/>
          <a:p>
            <a:r>
              <a:rPr lang="en-US" dirty="0"/>
              <a:t>For both to be 1, The first must be one and given that information the second must be 1.</a:t>
            </a:r>
          </a:p>
        </p:txBody>
      </p:sp>
      <p:sp>
        <p:nvSpPr>
          <p:cNvPr id="5" name="TextBox 4"/>
          <p:cNvSpPr txBox="1"/>
          <p:nvPr/>
        </p:nvSpPr>
        <p:spPr>
          <a:xfrm>
            <a:off x="7191829" y="5242785"/>
            <a:ext cx="2794000" cy="1477328"/>
          </a:xfrm>
          <a:prstGeom prst="rect">
            <a:avLst/>
          </a:prstGeom>
        </p:spPr>
        <p:txBody>
          <a:bodyPr wrap="square" rtlCol="0">
            <a:spAutoFit/>
          </a:bodyPr>
          <a:lstStyle/>
          <a:p>
            <a:r>
              <a:rPr lang="en-US" dirty="0"/>
              <a:t>Since we replace between draws, the chance the second is 1 is not affected by the  value of the first draw.</a:t>
            </a:r>
          </a:p>
        </p:txBody>
      </p:sp>
    </p:spTree>
    <p:extLst>
      <p:ext uri="{BB962C8B-B14F-4D97-AF65-F5344CB8AC3E}">
        <p14:creationId xmlns:p14="http://schemas.microsoft.com/office/powerpoint/2010/main" val="4246340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P(D</a:t>
            </a:r>
            <a:r>
              <a:rPr lang="en-US" baseline="-25000" dirty="0"/>
              <a:t>1</a:t>
            </a:r>
            <a:r>
              <a:rPr lang="en-US" dirty="0"/>
              <a:t>=1, D</a:t>
            </a:r>
            <a:r>
              <a:rPr lang="en-US" baseline="-25000" dirty="0"/>
              <a:t>2</a:t>
            </a:r>
            <a:r>
              <a:rPr lang="en-US" dirty="0"/>
              <a:t>=1) if we sample </a:t>
            </a:r>
            <a:r>
              <a:rPr lang="en-US" i="1" dirty="0"/>
              <a:t>without</a:t>
            </a:r>
            <a:r>
              <a:rPr lang="en-US" dirty="0"/>
              <a:t> replacement?</a:t>
            </a:r>
          </a:p>
        </p:txBody>
      </p:sp>
      <p:sp>
        <p:nvSpPr>
          <p:cNvPr id="3" name="Content Placeholder 2"/>
          <p:cNvSpPr>
            <a:spLocks noGrp="1"/>
          </p:cNvSpPr>
          <p:nvPr>
            <p:ph idx="1"/>
          </p:nvPr>
        </p:nvSpPr>
        <p:spPr/>
        <p:txBody>
          <a:bodyPr/>
          <a:lstStyle/>
          <a:p>
            <a:r>
              <a:rPr lang="en-US" dirty="0"/>
              <a:t>Count the possibilities:  </a:t>
            </a:r>
          </a:p>
          <a:p>
            <a:pPr lvl="1"/>
            <a:r>
              <a:rPr lang="en-US" dirty="0"/>
              <a:t>4543 x 4542 possible pairs</a:t>
            </a:r>
          </a:p>
          <a:p>
            <a:pPr lvl="1"/>
            <a:r>
              <a:rPr lang="en-US" dirty="0"/>
              <a:t>Of these 1484 x 1483 are pairs with both 1s</a:t>
            </a:r>
          </a:p>
          <a:p>
            <a:pPr lvl="1"/>
            <a:r>
              <a:rPr lang="en-US" dirty="0"/>
              <a:t>(1484 x 1483)/(4543 x 4542) ≈ 0.3</a:t>
            </a:r>
            <a:r>
              <a:rPr lang="en-US" baseline="30000" dirty="0"/>
              <a:t>2</a:t>
            </a:r>
            <a:endParaRPr lang="en-US" dirty="0"/>
          </a:p>
          <a:p>
            <a:r>
              <a:rPr lang="en-US" dirty="0"/>
              <a:t>Work conditionally</a:t>
            </a:r>
          </a:p>
          <a:p>
            <a:pPr marL="14287" indent="0">
              <a:buNone/>
            </a:pPr>
            <a:r>
              <a:rPr lang="en-US" dirty="0"/>
              <a:t>	P(D</a:t>
            </a:r>
            <a:r>
              <a:rPr lang="en-US" baseline="-25000" dirty="0"/>
              <a:t>1</a:t>
            </a:r>
            <a:r>
              <a:rPr lang="en-US" dirty="0"/>
              <a:t>=1, D</a:t>
            </a:r>
            <a:r>
              <a:rPr lang="en-US" baseline="-25000" dirty="0"/>
              <a:t>2</a:t>
            </a:r>
            <a:r>
              <a:rPr lang="en-US" dirty="0"/>
              <a:t>=1) = P(D</a:t>
            </a:r>
            <a:r>
              <a:rPr lang="en-US" baseline="-25000" dirty="0"/>
              <a:t>1</a:t>
            </a:r>
            <a:r>
              <a:rPr lang="en-US" dirty="0"/>
              <a:t>=1)P(D</a:t>
            </a:r>
            <a:r>
              <a:rPr lang="en-US" baseline="-25000" dirty="0"/>
              <a:t>2</a:t>
            </a:r>
            <a:r>
              <a:rPr lang="en-US" dirty="0"/>
              <a:t>=1|D</a:t>
            </a:r>
            <a:r>
              <a:rPr lang="en-US" baseline="-25000" dirty="0"/>
              <a:t>1</a:t>
            </a:r>
            <a:r>
              <a:rPr lang="en-US" dirty="0"/>
              <a:t>=1)</a:t>
            </a:r>
          </a:p>
          <a:p>
            <a:pPr marL="14287" indent="0">
              <a:buNone/>
            </a:pPr>
            <a:r>
              <a:rPr lang="en-US" dirty="0"/>
              <a:t>		               = P(D</a:t>
            </a:r>
            <a:r>
              <a:rPr lang="en-US" baseline="-25000" dirty="0"/>
              <a:t>1</a:t>
            </a:r>
            <a:r>
              <a:rPr lang="en-US" dirty="0"/>
              <a:t>=1)1483/4542</a:t>
            </a:r>
          </a:p>
          <a:p>
            <a:pPr marL="14287" indent="0">
              <a:buNone/>
            </a:pPr>
            <a:endParaRPr lang="en-US" dirty="0"/>
          </a:p>
        </p:txBody>
      </p:sp>
      <p:sp>
        <p:nvSpPr>
          <p:cNvPr id="4" name="TextBox 3"/>
          <p:cNvSpPr txBox="1"/>
          <p:nvPr/>
        </p:nvSpPr>
        <p:spPr>
          <a:xfrm>
            <a:off x="8454571" y="3870475"/>
            <a:ext cx="2794000" cy="1200329"/>
          </a:xfrm>
          <a:prstGeom prst="rect">
            <a:avLst/>
          </a:prstGeom>
        </p:spPr>
        <p:txBody>
          <a:bodyPr wrap="square" rtlCol="0">
            <a:spAutoFit/>
          </a:bodyPr>
          <a:lstStyle/>
          <a:p>
            <a:r>
              <a:rPr lang="en-US" dirty="0"/>
              <a:t>For both to be 1, The first must be one and given that information the second must be 1.</a:t>
            </a:r>
          </a:p>
        </p:txBody>
      </p:sp>
      <p:sp>
        <p:nvSpPr>
          <p:cNvPr id="5" name="TextBox 4"/>
          <p:cNvSpPr txBox="1"/>
          <p:nvPr/>
        </p:nvSpPr>
        <p:spPr>
          <a:xfrm>
            <a:off x="7191829" y="5242785"/>
            <a:ext cx="3040742" cy="1477328"/>
          </a:xfrm>
          <a:prstGeom prst="rect">
            <a:avLst/>
          </a:prstGeom>
        </p:spPr>
        <p:txBody>
          <a:bodyPr wrap="square" rtlCol="0">
            <a:spAutoFit/>
          </a:bodyPr>
          <a:lstStyle/>
          <a:p>
            <a:r>
              <a:rPr lang="en-US" dirty="0"/>
              <a:t>Since we do not replace between draws, the chance the second is 1 is impacted  by the  value of the first draw.</a:t>
            </a:r>
          </a:p>
        </p:txBody>
      </p:sp>
    </p:spTree>
    <p:extLst>
      <p:ext uri="{BB962C8B-B14F-4D97-AF65-F5344CB8AC3E}">
        <p14:creationId xmlns:p14="http://schemas.microsoft.com/office/powerpoint/2010/main" val="42013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AC2CAA-448D-1847-AA62-191464091174}"/>
              </a:ext>
            </a:extLst>
          </p:cNvPr>
          <p:cNvSpPr>
            <a:spLocks noGrp="1"/>
          </p:cNvSpPr>
          <p:nvPr>
            <p:ph type="ctrTitle"/>
          </p:nvPr>
        </p:nvSpPr>
        <p:spPr/>
        <p:txBody>
          <a:bodyPr/>
          <a:lstStyle/>
          <a:p>
            <a:r>
              <a:rPr lang="en-US" dirty="0"/>
              <a:t>NO OH Today for me</a:t>
            </a:r>
          </a:p>
        </p:txBody>
      </p:sp>
      <p:sp>
        <p:nvSpPr>
          <p:cNvPr id="5" name="Subtitle 4">
            <a:extLst>
              <a:ext uri="{FF2B5EF4-FFF2-40B4-BE49-F238E27FC236}">
                <a16:creationId xmlns:a16="http://schemas.microsoft.com/office/drawing/2014/main" id="{D9B8768A-FCB2-8641-AB92-AE5262AA713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46763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Joint Distribution and Marginal Distribution</a:t>
            </a:r>
          </a:p>
        </p:txBody>
      </p:sp>
      <p:sp>
        <p:nvSpPr>
          <p:cNvPr id="3" name="Content Placeholder 2"/>
          <p:cNvSpPr>
            <a:spLocks noGrp="1"/>
          </p:cNvSpPr>
          <p:nvPr>
            <p:ph idx="1"/>
          </p:nvPr>
        </p:nvSpPr>
        <p:spPr>
          <a:xfrm>
            <a:off x="838200" y="1825625"/>
            <a:ext cx="10515600" cy="4918075"/>
          </a:xfrm>
        </p:spPr>
        <p:txBody>
          <a:bodyPr>
            <a:normAutofit/>
          </a:bodyPr>
          <a:lstStyle/>
          <a:p>
            <a:r>
              <a:rPr lang="en-US" dirty="0"/>
              <a:t>The Joint distribution of D</a:t>
            </a:r>
            <a:r>
              <a:rPr lang="en-US" baseline="-25000" dirty="0"/>
              <a:t>1</a:t>
            </a:r>
            <a:r>
              <a:rPr lang="en-US" dirty="0"/>
              <a:t> and D</a:t>
            </a:r>
            <a:r>
              <a:rPr lang="en-US" baseline="-25000" dirty="0"/>
              <a:t>2</a:t>
            </a:r>
            <a:r>
              <a:rPr lang="en-US" dirty="0"/>
              <a:t> gives the probabilities for the pair, e.g. P(D</a:t>
            </a:r>
            <a:r>
              <a:rPr lang="en-US" baseline="-25000" dirty="0"/>
              <a:t>1</a:t>
            </a:r>
            <a:r>
              <a:rPr lang="en-US" dirty="0"/>
              <a:t>=1, D</a:t>
            </a:r>
            <a:r>
              <a:rPr lang="en-US" baseline="-25000" dirty="0"/>
              <a:t>2 </a:t>
            </a:r>
            <a:r>
              <a:rPr lang="en-US" dirty="0"/>
              <a:t>=0)</a:t>
            </a:r>
          </a:p>
          <a:p>
            <a:r>
              <a:rPr lang="en-US" dirty="0"/>
              <a:t>The marginal probability for  D</a:t>
            </a:r>
            <a:r>
              <a:rPr lang="en-US" baseline="-25000" dirty="0"/>
              <a:t>1</a:t>
            </a:r>
            <a:r>
              <a:rPr lang="en-US" dirty="0"/>
              <a:t> gives the probability for each value of D</a:t>
            </a:r>
            <a:r>
              <a:rPr lang="en-US" baseline="-25000" dirty="0"/>
              <a:t>1</a:t>
            </a:r>
            <a:r>
              <a:rPr lang="en-US" dirty="0"/>
              <a:t>, regardless of the value of D</a:t>
            </a:r>
            <a:r>
              <a:rPr lang="en-US" baseline="-25000" dirty="0"/>
              <a:t>2</a:t>
            </a:r>
            <a:r>
              <a:rPr lang="en-US" dirty="0"/>
              <a:t>. Both D</a:t>
            </a:r>
            <a:r>
              <a:rPr lang="en-US" baseline="-25000" dirty="0"/>
              <a:t>1</a:t>
            </a:r>
            <a:r>
              <a:rPr lang="en-US" dirty="0"/>
              <a:t> and D</a:t>
            </a:r>
            <a:r>
              <a:rPr lang="en-US" baseline="-25000" dirty="0"/>
              <a:t>2</a:t>
            </a:r>
            <a:r>
              <a:rPr lang="en-US" dirty="0"/>
              <a:t> have the same marginal probability whether we draw with or without replacement.</a:t>
            </a:r>
          </a:p>
          <a:p>
            <a:r>
              <a:rPr lang="en-US" dirty="0"/>
              <a:t>Also:  P(D</a:t>
            </a:r>
            <a:r>
              <a:rPr lang="en-US" baseline="-25000" dirty="0"/>
              <a:t>1</a:t>
            </a:r>
            <a:r>
              <a:rPr lang="en-US" dirty="0"/>
              <a:t> = 1) = P(D</a:t>
            </a:r>
            <a:r>
              <a:rPr lang="en-US" baseline="-25000" dirty="0"/>
              <a:t>1</a:t>
            </a:r>
            <a:r>
              <a:rPr lang="en-US" dirty="0"/>
              <a:t>=1, D</a:t>
            </a:r>
            <a:r>
              <a:rPr lang="en-US" baseline="-25000" dirty="0"/>
              <a:t>2 </a:t>
            </a:r>
            <a:r>
              <a:rPr lang="en-US" dirty="0"/>
              <a:t>=0) + P(D</a:t>
            </a:r>
            <a:r>
              <a:rPr lang="en-US" baseline="-25000" dirty="0"/>
              <a:t>1</a:t>
            </a:r>
            <a:r>
              <a:rPr lang="en-US" dirty="0"/>
              <a:t>=1, D</a:t>
            </a:r>
            <a:r>
              <a:rPr lang="en-US" baseline="-25000" dirty="0"/>
              <a:t>2 </a:t>
            </a:r>
            <a:r>
              <a:rPr lang="en-US" dirty="0"/>
              <a:t>=1)             That is, we can recover the marginal probabilities by summing across the column (or down the row) of our joint probability table</a:t>
            </a:r>
          </a:p>
          <a:p>
            <a:pPr marL="14287" indent="0">
              <a:buNone/>
            </a:pPr>
            <a:endParaRPr lang="en-US" dirty="0"/>
          </a:p>
          <a:p>
            <a:pPr marL="14287" indent="0">
              <a:buNone/>
            </a:pPr>
            <a:endParaRPr lang="en-US" dirty="0"/>
          </a:p>
        </p:txBody>
      </p:sp>
    </p:spTree>
    <p:extLst>
      <p:ext uri="{BB962C8B-B14F-4D97-AF65-F5344CB8AC3E}">
        <p14:creationId xmlns:p14="http://schemas.microsoft.com/office/powerpoint/2010/main" val="370408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Expected Value of</a:t>
            </a:r>
          </a:p>
        </p:txBody>
      </p:sp>
      <p:sp>
        <p:nvSpPr>
          <p:cNvPr id="3" name="Content Placeholder 2"/>
          <p:cNvSpPr>
            <a:spLocks noGrp="1"/>
          </p:cNvSpPr>
          <p:nvPr>
            <p:ph idx="1"/>
          </p:nvPr>
        </p:nvSpPr>
        <p:spPr>
          <a:xfrm>
            <a:off x="650269" y="2082383"/>
            <a:ext cx="10515600" cy="4351339"/>
          </a:xfrm>
        </p:spPr>
        <p:txBody>
          <a:bodyPr/>
          <a:lstStyle/>
          <a:p>
            <a:pPr marL="14287" indent="0">
              <a:buNone/>
            </a:pPr>
            <a:endParaRPr lang="en-US" dirty="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221446828"/>
              </p:ext>
            </p:extLst>
          </p:nvPr>
        </p:nvGraphicFramePr>
        <p:xfrm>
          <a:off x="5824571" y="320675"/>
          <a:ext cx="1169177" cy="1259114"/>
        </p:xfrm>
        <a:graphic>
          <a:graphicData uri="http://schemas.openxmlformats.org/presentationml/2006/ole">
            <mc:AlternateContent xmlns:mc="http://schemas.openxmlformats.org/markup-compatibility/2006">
              <mc:Choice xmlns:v="urn:schemas-microsoft-com:vml" Requires="v">
                <p:oleObj spid="_x0000_s6076" name="Equation" r:id="rId3" imgW="165100" imgH="177800" progId="Equation.3">
                  <p:embed/>
                </p:oleObj>
              </mc:Choice>
              <mc:Fallback>
                <p:oleObj name="Equation" r:id="rId3" imgW="165100" imgH="177800" progId="Equation.3">
                  <p:embed/>
                  <p:pic>
                    <p:nvPicPr>
                      <p:cNvPr id="0" name=""/>
                      <p:cNvPicPr/>
                      <p:nvPr/>
                    </p:nvPicPr>
                    <p:blipFill>
                      <a:blip r:embed="rId4"/>
                      <a:stretch>
                        <a:fillRect/>
                      </a:stretch>
                    </p:blipFill>
                    <p:spPr>
                      <a:xfrm>
                        <a:off x="5824571" y="320675"/>
                        <a:ext cx="1169177" cy="1259114"/>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911337593"/>
              </p:ext>
            </p:extLst>
          </p:nvPr>
        </p:nvGraphicFramePr>
        <p:xfrm>
          <a:off x="1554163" y="1681163"/>
          <a:ext cx="6608762" cy="4984750"/>
        </p:xfrm>
        <a:graphic>
          <a:graphicData uri="http://schemas.openxmlformats.org/presentationml/2006/ole">
            <mc:AlternateContent xmlns:mc="http://schemas.openxmlformats.org/markup-compatibility/2006">
              <mc:Choice xmlns:v="urn:schemas-microsoft-com:vml" Requires="v">
                <p:oleObj spid="_x0000_s6077" name="Equation" r:id="rId5" imgW="2641600" imgH="1993900" progId="Equation.3">
                  <p:embed/>
                </p:oleObj>
              </mc:Choice>
              <mc:Fallback>
                <p:oleObj name="Equation" r:id="rId5" imgW="2641600" imgH="1993900" progId="Equation.3">
                  <p:embed/>
                  <p:pic>
                    <p:nvPicPr>
                      <p:cNvPr id="0" name=""/>
                      <p:cNvPicPr/>
                      <p:nvPr/>
                    </p:nvPicPr>
                    <p:blipFill>
                      <a:blip r:embed="rId6"/>
                      <a:stretch>
                        <a:fillRect/>
                      </a:stretch>
                    </p:blipFill>
                    <p:spPr>
                      <a:xfrm>
                        <a:off x="1554163" y="1681163"/>
                        <a:ext cx="6608762" cy="4984750"/>
                      </a:xfrm>
                      <a:prstGeom prst="rect">
                        <a:avLst/>
                      </a:prstGeom>
                    </p:spPr>
                  </p:pic>
                </p:oleObj>
              </mc:Fallback>
            </mc:AlternateContent>
          </a:graphicData>
        </a:graphic>
      </p:graphicFrame>
      <p:sp>
        <p:nvSpPr>
          <p:cNvPr id="10" name="TextBox 9"/>
          <p:cNvSpPr txBox="1"/>
          <p:nvPr/>
        </p:nvSpPr>
        <p:spPr>
          <a:xfrm>
            <a:off x="8305800" y="3886200"/>
            <a:ext cx="2540000" cy="646331"/>
          </a:xfrm>
          <a:prstGeom prst="rect">
            <a:avLst/>
          </a:prstGeom>
        </p:spPr>
        <p:txBody>
          <a:bodyPr wrap="square" rtlCol="0">
            <a:spAutoFit/>
          </a:bodyPr>
          <a:lstStyle/>
          <a:p>
            <a:r>
              <a:rPr lang="en-US" dirty="0"/>
              <a:t>Definition of Expected value</a:t>
            </a:r>
          </a:p>
        </p:txBody>
      </p:sp>
      <p:sp>
        <p:nvSpPr>
          <p:cNvPr id="11" name="TextBox 10"/>
          <p:cNvSpPr txBox="1"/>
          <p:nvPr/>
        </p:nvSpPr>
        <p:spPr>
          <a:xfrm>
            <a:off x="8305800" y="5219700"/>
            <a:ext cx="3238500" cy="923330"/>
          </a:xfrm>
          <a:prstGeom prst="rect">
            <a:avLst/>
          </a:prstGeom>
        </p:spPr>
        <p:txBody>
          <a:bodyPr wrap="square" rtlCol="0">
            <a:spAutoFit/>
          </a:bodyPr>
          <a:lstStyle/>
          <a:p>
            <a:r>
              <a:rPr lang="en-US" dirty="0"/>
              <a:t>Separate into 2 sums and Apply the property of Marginal Probability </a:t>
            </a:r>
          </a:p>
        </p:txBody>
      </p:sp>
    </p:spTree>
    <p:extLst>
      <p:ext uri="{BB962C8B-B14F-4D97-AF65-F5344CB8AC3E}">
        <p14:creationId xmlns:p14="http://schemas.microsoft.com/office/powerpoint/2010/main" val="32260285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Object 8"/>
          <p:cNvGraphicFramePr>
            <a:graphicFrameLocks noChangeAspect="1"/>
          </p:cNvGraphicFramePr>
          <p:nvPr>
            <p:extLst>
              <p:ext uri="{D42A27DB-BD31-4B8C-83A1-F6EECF244321}">
                <p14:modId xmlns:p14="http://schemas.microsoft.com/office/powerpoint/2010/main" val="3498874174"/>
              </p:ext>
            </p:extLst>
          </p:nvPr>
        </p:nvGraphicFramePr>
        <p:xfrm>
          <a:off x="1274461" y="1434723"/>
          <a:ext cx="7435850" cy="5270500"/>
        </p:xfrm>
        <a:graphic>
          <a:graphicData uri="http://schemas.openxmlformats.org/presentationml/2006/ole">
            <mc:AlternateContent xmlns:mc="http://schemas.openxmlformats.org/markup-compatibility/2006">
              <mc:Choice xmlns:v="urn:schemas-microsoft-com:vml" Requires="v">
                <p:oleObj spid="_x0000_s11769" name="Equation" r:id="rId3" imgW="2971800" imgH="2108200" progId="Equation.3">
                  <p:embed/>
                </p:oleObj>
              </mc:Choice>
              <mc:Fallback>
                <p:oleObj name="Equation" r:id="rId3" imgW="2971800" imgH="2108200" progId="Equation.3">
                  <p:embed/>
                  <p:pic>
                    <p:nvPicPr>
                      <p:cNvPr id="0" name=""/>
                      <p:cNvPicPr/>
                      <p:nvPr/>
                    </p:nvPicPr>
                    <p:blipFill>
                      <a:blip r:embed="rId4"/>
                      <a:stretch>
                        <a:fillRect/>
                      </a:stretch>
                    </p:blipFill>
                    <p:spPr>
                      <a:xfrm>
                        <a:off x="1274461" y="1434723"/>
                        <a:ext cx="7435850" cy="5270500"/>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dirty="0"/>
              <a:t> Variance of  </a:t>
            </a:r>
          </a:p>
        </p:txBody>
      </p:sp>
      <p:graphicFrame>
        <p:nvGraphicFramePr>
          <p:cNvPr id="8" name="Object 7"/>
          <p:cNvGraphicFramePr>
            <a:graphicFrameLocks noChangeAspect="1"/>
          </p:cNvGraphicFramePr>
          <p:nvPr>
            <p:extLst>
              <p:ext uri="{D42A27DB-BD31-4B8C-83A1-F6EECF244321}">
                <p14:modId xmlns:p14="http://schemas.microsoft.com/office/powerpoint/2010/main" val="4257992054"/>
              </p:ext>
            </p:extLst>
          </p:nvPr>
        </p:nvGraphicFramePr>
        <p:xfrm>
          <a:off x="4194173" y="175609"/>
          <a:ext cx="1169177" cy="1259114"/>
        </p:xfrm>
        <a:graphic>
          <a:graphicData uri="http://schemas.openxmlformats.org/presentationml/2006/ole">
            <mc:AlternateContent xmlns:mc="http://schemas.openxmlformats.org/markup-compatibility/2006">
              <mc:Choice xmlns:v="urn:schemas-microsoft-com:vml" Requires="v">
                <p:oleObj spid="_x0000_s11770" name="Equation" r:id="rId5" imgW="165100" imgH="177800" progId="Equation.3">
                  <p:embed/>
                </p:oleObj>
              </mc:Choice>
              <mc:Fallback>
                <p:oleObj name="Equation" r:id="rId5" imgW="165100" imgH="177800" progId="Equation.3">
                  <p:embed/>
                  <p:pic>
                    <p:nvPicPr>
                      <p:cNvPr id="0" name=""/>
                      <p:cNvPicPr/>
                      <p:nvPr/>
                    </p:nvPicPr>
                    <p:blipFill>
                      <a:blip r:embed="rId6"/>
                      <a:stretch>
                        <a:fillRect/>
                      </a:stretch>
                    </p:blipFill>
                    <p:spPr>
                      <a:xfrm>
                        <a:off x="4194173" y="175609"/>
                        <a:ext cx="1169177" cy="1259114"/>
                      </a:xfrm>
                      <a:prstGeom prst="rect">
                        <a:avLst/>
                      </a:prstGeom>
                    </p:spPr>
                  </p:pic>
                </p:oleObj>
              </mc:Fallback>
            </mc:AlternateContent>
          </a:graphicData>
        </a:graphic>
      </p:graphicFrame>
      <p:sp>
        <p:nvSpPr>
          <p:cNvPr id="10" name="Oval 9"/>
          <p:cNvSpPr/>
          <p:nvPr/>
        </p:nvSpPr>
        <p:spPr>
          <a:xfrm>
            <a:off x="5757091" y="3616234"/>
            <a:ext cx="3120814" cy="822960"/>
          </a:xfrm>
          <a:prstGeom prst="ellipse">
            <a:avLst/>
          </a:prstGeom>
          <a:noFill/>
          <a:ln w="57150" cmpd="sng"/>
        </p:spPr>
        <p:style>
          <a:lnRef idx="1">
            <a:schemeClr val="accent1"/>
          </a:lnRef>
          <a:fillRef idx="1">
            <a:schemeClr val="accent1"/>
          </a:fillRef>
          <a:effectRef idx="1">
            <a:schemeClr val="accent1"/>
          </a:effectRef>
          <a:fontRef idx="minor">
            <a:schemeClr val="lt1"/>
          </a:fontRef>
        </p:style>
        <p:txBody>
          <a:bodyPr/>
          <a:lstStyle/>
          <a:p>
            <a:endParaRPr lang="en-US"/>
          </a:p>
        </p:txBody>
      </p:sp>
      <p:sp>
        <p:nvSpPr>
          <p:cNvPr id="4" name="TextBox 3"/>
          <p:cNvSpPr txBox="1"/>
          <p:nvPr/>
        </p:nvSpPr>
        <p:spPr>
          <a:xfrm>
            <a:off x="7620000" y="4526002"/>
            <a:ext cx="2721429" cy="1754327"/>
          </a:xfrm>
          <a:prstGeom prst="rect">
            <a:avLst/>
          </a:prstGeom>
        </p:spPr>
        <p:txBody>
          <a:bodyPr wrap="square" rtlCol="0">
            <a:spAutoFit/>
          </a:bodyPr>
          <a:lstStyle/>
          <a:p>
            <a:r>
              <a:rPr lang="en-US" dirty="0"/>
              <a:t>Why is this 0?</a:t>
            </a:r>
          </a:p>
          <a:p>
            <a:r>
              <a:rPr lang="en-US" dirty="0"/>
              <a:t>Need to use independence: E(XY) = E(X)E(Y) if X and Y are independent </a:t>
            </a:r>
          </a:p>
          <a:p>
            <a:r>
              <a:rPr lang="en-US" dirty="0"/>
              <a:t>and E(D) = p</a:t>
            </a:r>
          </a:p>
        </p:txBody>
      </p:sp>
      <p:sp>
        <p:nvSpPr>
          <p:cNvPr id="5" name="TextBox 4"/>
          <p:cNvSpPr txBox="1"/>
          <p:nvPr/>
        </p:nvSpPr>
        <p:spPr>
          <a:xfrm>
            <a:off x="6616700" y="2819400"/>
            <a:ext cx="2755900" cy="369332"/>
          </a:xfrm>
          <a:prstGeom prst="rect">
            <a:avLst/>
          </a:prstGeom>
        </p:spPr>
        <p:txBody>
          <a:bodyPr wrap="square" rtlCol="0">
            <a:spAutoFit/>
          </a:bodyPr>
          <a:lstStyle/>
          <a:p>
            <a:r>
              <a:rPr lang="en-US" dirty="0"/>
              <a:t>Bring </a:t>
            </a:r>
            <a:r>
              <a:rPr lang="en-US" i="1" dirty="0"/>
              <a:t>p</a:t>
            </a:r>
            <a:r>
              <a:rPr lang="en-US" dirty="0"/>
              <a:t> inside </a:t>
            </a:r>
            <a:r>
              <a:rPr lang="en-US" dirty="0" err="1"/>
              <a:t>parens</a:t>
            </a:r>
            <a:endParaRPr lang="en-US" dirty="0"/>
          </a:p>
        </p:txBody>
      </p:sp>
      <p:sp>
        <p:nvSpPr>
          <p:cNvPr id="14" name="TextBox 13"/>
          <p:cNvSpPr txBox="1"/>
          <p:nvPr/>
        </p:nvSpPr>
        <p:spPr>
          <a:xfrm>
            <a:off x="9131300" y="3797300"/>
            <a:ext cx="2755900" cy="369332"/>
          </a:xfrm>
          <a:prstGeom prst="rect">
            <a:avLst/>
          </a:prstGeom>
        </p:spPr>
        <p:txBody>
          <a:bodyPr wrap="square" rtlCol="0">
            <a:spAutoFit/>
          </a:bodyPr>
          <a:lstStyle/>
          <a:p>
            <a:r>
              <a:rPr lang="en-US" dirty="0"/>
              <a:t>Expand the square</a:t>
            </a:r>
          </a:p>
        </p:txBody>
      </p:sp>
      <p:sp>
        <p:nvSpPr>
          <p:cNvPr id="15" name="TextBox 14"/>
          <p:cNvSpPr txBox="1"/>
          <p:nvPr/>
        </p:nvSpPr>
        <p:spPr>
          <a:xfrm>
            <a:off x="4194173" y="4876800"/>
            <a:ext cx="2755900" cy="646331"/>
          </a:xfrm>
          <a:prstGeom prst="rect">
            <a:avLst/>
          </a:prstGeom>
        </p:spPr>
        <p:txBody>
          <a:bodyPr wrap="square" rtlCol="0">
            <a:spAutoFit/>
          </a:bodyPr>
          <a:lstStyle/>
          <a:p>
            <a:r>
              <a:rPr lang="en-US" dirty="0"/>
              <a:t>Variances D</a:t>
            </a:r>
            <a:r>
              <a:rPr lang="en-US" baseline="-25000" dirty="0"/>
              <a:t>1</a:t>
            </a:r>
            <a:r>
              <a:rPr lang="en-US" dirty="0"/>
              <a:t> and D</a:t>
            </a:r>
            <a:r>
              <a:rPr lang="en-US" baseline="-25000" dirty="0"/>
              <a:t>2</a:t>
            </a:r>
            <a:r>
              <a:rPr lang="en-US" dirty="0"/>
              <a:t> are the same</a:t>
            </a:r>
          </a:p>
        </p:txBody>
      </p:sp>
    </p:spTree>
    <p:extLst>
      <p:ext uri="{BB962C8B-B14F-4D97-AF65-F5344CB8AC3E}">
        <p14:creationId xmlns:p14="http://schemas.microsoft.com/office/powerpoint/2010/main" val="2156891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      estimator for population parameter</a:t>
            </a:r>
          </a:p>
        </p:txBody>
      </p:sp>
      <p:sp>
        <p:nvSpPr>
          <p:cNvPr id="6" name="Subtitle 5"/>
          <p:cNvSpPr>
            <a:spLocks noGrp="1"/>
          </p:cNvSpPr>
          <p:nvPr>
            <p:ph type="subTitle" idx="1"/>
          </p:nvPr>
        </p:nvSpPr>
        <p:spPr/>
        <p:txBody>
          <a:bodyPr/>
          <a:lstStyle/>
          <a:p>
            <a:endParaRPr lang="en-US"/>
          </a:p>
        </p:txBody>
      </p:sp>
      <p:graphicFrame>
        <p:nvGraphicFramePr>
          <p:cNvPr id="5" name="Object 4"/>
          <p:cNvGraphicFramePr>
            <a:graphicFrameLocks noChangeAspect="1"/>
          </p:cNvGraphicFramePr>
          <p:nvPr>
            <p:extLst>
              <p:ext uri="{D42A27DB-BD31-4B8C-83A1-F6EECF244321}">
                <p14:modId xmlns:p14="http://schemas.microsoft.com/office/powerpoint/2010/main" val="3351882668"/>
              </p:ext>
            </p:extLst>
          </p:nvPr>
        </p:nvGraphicFramePr>
        <p:xfrm>
          <a:off x="2730649" y="1336675"/>
          <a:ext cx="1169177" cy="1259114"/>
        </p:xfrm>
        <a:graphic>
          <a:graphicData uri="http://schemas.openxmlformats.org/presentationml/2006/ole">
            <mc:AlternateContent xmlns:mc="http://schemas.openxmlformats.org/markup-compatibility/2006">
              <mc:Choice xmlns:v="urn:schemas-microsoft-com:vml" Requires="v">
                <p:oleObj spid="_x0000_s15590" name="Equation" r:id="rId3" imgW="165100" imgH="177800" progId="Equation.3">
                  <p:embed/>
                </p:oleObj>
              </mc:Choice>
              <mc:Fallback>
                <p:oleObj name="Equation" r:id="rId3" imgW="165100" imgH="177800" progId="Equation.3">
                  <p:embed/>
                  <p:pic>
                    <p:nvPicPr>
                      <p:cNvPr id="0" name=""/>
                      <p:cNvPicPr/>
                      <p:nvPr/>
                    </p:nvPicPr>
                    <p:blipFill>
                      <a:blip r:embed="rId4"/>
                      <a:stretch>
                        <a:fillRect/>
                      </a:stretch>
                    </p:blipFill>
                    <p:spPr>
                      <a:xfrm>
                        <a:off x="2730649" y="1336675"/>
                        <a:ext cx="1169177" cy="1259114"/>
                      </a:xfrm>
                      <a:prstGeom prst="rect">
                        <a:avLst/>
                      </a:prstGeom>
                    </p:spPr>
                  </p:pic>
                </p:oleObj>
              </mc:Fallback>
            </mc:AlternateContent>
          </a:graphicData>
        </a:graphic>
      </p:graphicFrame>
    </p:spTree>
    <p:extLst>
      <p:ext uri="{BB962C8B-B14F-4D97-AF65-F5344CB8AC3E}">
        <p14:creationId xmlns:p14="http://schemas.microsoft.com/office/powerpoint/2010/main" val="929623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is our sample: 100 restaurants</a:t>
            </a:r>
          </a:p>
        </p:txBody>
      </p:sp>
      <p:pic>
        <p:nvPicPr>
          <p:cNvPr id="4" name="Content Placeholder 3" descr="barplot_samp100.pdf"/>
          <p:cNvPicPr>
            <a:picLocks noGrp="1" noChangeAspect="1"/>
          </p:cNvPicPr>
          <p:nvPr>
            <p:ph idx="1"/>
          </p:nvPr>
        </p:nvPicPr>
        <p:blipFill>
          <a:blip r:embed="rId2">
            <a:extLst>
              <a:ext uri="{28A0092B-C50C-407E-A947-70E740481C1C}">
                <a14:useLocalDpi xmlns:a14="http://schemas.microsoft.com/office/drawing/2010/main" val="0"/>
              </a:ext>
            </a:extLst>
          </a:blip>
          <a:srcRect l="-33072" r="-33072"/>
          <a:stretch>
            <a:fillRect/>
          </a:stretch>
        </p:blipFill>
        <p:spPr>
          <a:xfrm>
            <a:off x="-1387324" y="1646238"/>
            <a:ext cx="10515600" cy="4351339"/>
          </a:xfrm>
        </p:spPr>
      </p:pic>
      <p:sp>
        <p:nvSpPr>
          <p:cNvPr id="6" name="TextBox 5"/>
          <p:cNvSpPr txBox="1"/>
          <p:nvPr/>
        </p:nvSpPr>
        <p:spPr>
          <a:xfrm>
            <a:off x="7003143" y="1646238"/>
            <a:ext cx="4530096" cy="3970318"/>
          </a:xfrm>
          <a:prstGeom prst="rect">
            <a:avLst/>
          </a:prstGeom>
        </p:spPr>
        <p:txBody>
          <a:bodyPr wrap="square" rtlCol="0">
            <a:spAutoFit/>
          </a:bodyPr>
          <a:lstStyle/>
          <a:p>
            <a:r>
              <a:rPr lang="en-US" sz="2800" dirty="0"/>
              <a:t>If we only want to make statements about the sample, then we simply minimize the average loss</a:t>
            </a:r>
          </a:p>
          <a:p>
            <a:endParaRPr lang="en-US" sz="2800" dirty="0"/>
          </a:p>
          <a:p>
            <a:r>
              <a:rPr lang="en-US" sz="2800" dirty="0"/>
              <a:t>And get the proportion of restaurants with scores over 95 in our data – 0.31</a:t>
            </a:r>
          </a:p>
        </p:txBody>
      </p:sp>
    </p:spTree>
    <p:extLst>
      <p:ext uri="{BB962C8B-B14F-4D97-AF65-F5344CB8AC3E}">
        <p14:creationId xmlns:p14="http://schemas.microsoft.com/office/powerpoint/2010/main" val="1736838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we want to generalize to the population of all </a:t>
            </a:r>
          </a:p>
        </p:txBody>
      </p:sp>
      <p:sp>
        <p:nvSpPr>
          <p:cNvPr id="3" name="Content Placeholder 2"/>
          <p:cNvSpPr>
            <a:spLocks noGrp="1"/>
          </p:cNvSpPr>
          <p:nvPr>
            <p:ph sz="half" idx="2"/>
          </p:nvPr>
        </p:nvSpPr>
        <p:spPr/>
        <p:txBody>
          <a:bodyPr>
            <a:normAutofit/>
          </a:bodyPr>
          <a:lstStyle/>
          <a:p>
            <a:r>
              <a:rPr lang="en-US" dirty="0"/>
              <a:t>But if we want to also indicate how much our estimate might vary, we either </a:t>
            </a:r>
          </a:p>
          <a:p>
            <a:r>
              <a:rPr lang="en-US" dirty="0"/>
              <a:t>rely on the Central Limit Theorem</a:t>
            </a:r>
          </a:p>
          <a:p>
            <a:r>
              <a:rPr lang="en-US" dirty="0"/>
              <a:t>Or we bootstrap</a:t>
            </a:r>
          </a:p>
        </p:txBody>
      </p:sp>
      <p:sp>
        <p:nvSpPr>
          <p:cNvPr id="5" name="Content Placeholder 4"/>
          <p:cNvSpPr>
            <a:spLocks noGrp="1"/>
          </p:cNvSpPr>
          <p:nvPr>
            <p:ph sz="half" idx="1"/>
          </p:nvPr>
        </p:nvSpPr>
        <p:spPr/>
        <p:txBody>
          <a:bodyPr/>
          <a:lstStyle/>
          <a:p>
            <a:r>
              <a:rPr lang="en-US" dirty="0"/>
              <a:t>We know: </a:t>
            </a:r>
          </a:p>
          <a:p>
            <a:r>
              <a:rPr lang="en-US" dirty="0"/>
              <a:t>The sample should look like the population</a:t>
            </a:r>
          </a:p>
          <a:p>
            <a:r>
              <a:rPr lang="en-US" dirty="0"/>
              <a:t>The sample proportion is an estimator for the population proportion</a:t>
            </a:r>
          </a:p>
        </p:txBody>
      </p:sp>
    </p:spTree>
    <p:extLst>
      <p:ext uri="{BB962C8B-B14F-4D97-AF65-F5344CB8AC3E}">
        <p14:creationId xmlns:p14="http://schemas.microsoft.com/office/powerpoint/2010/main" val="4342347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Content Placeholder 6" descr="mean_hist1000v2.pdf"/>
          <p:cNvPicPr>
            <a:picLocks noChangeAspect="1"/>
          </p:cNvPicPr>
          <p:nvPr/>
        </p:nvPicPr>
        <p:blipFill>
          <a:blip r:embed="rId2" cstate="screen">
            <a:extLst>
              <a:ext uri="{28A0092B-C50C-407E-A947-70E740481C1C}">
                <a14:useLocalDpi xmlns:a14="http://schemas.microsoft.com/office/drawing/2010/main"/>
              </a:ext>
            </a:extLst>
          </a:blip>
          <a:srcRect t="-11074" b="-11074"/>
          <a:stretch>
            <a:fillRect/>
          </a:stretch>
        </p:blipFill>
        <p:spPr>
          <a:xfrm>
            <a:off x="9195692" y="3346618"/>
            <a:ext cx="2996308" cy="2516202"/>
          </a:xfrm>
          <a:prstGeom prst="rect">
            <a:avLst/>
          </a:prstGeom>
        </p:spPr>
      </p:pic>
      <p:sp>
        <p:nvSpPr>
          <p:cNvPr id="55" name="Freeform 54"/>
          <p:cNvSpPr/>
          <p:nvPr/>
        </p:nvSpPr>
        <p:spPr>
          <a:xfrm>
            <a:off x="10309726" y="4053305"/>
            <a:ext cx="807453" cy="1336842"/>
          </a:xfrm>
          <a:custGeom>
            <a:avLst/>
            <a:gdLst>
              <a:gd name="connsiteX0" fmla="*/ 21390 w 807453"/>
              <a:gd name="connsiteY0" fmla="*/ 1336842 h 1336842"/>
              <a:gd name="connsiteX1" fmla="*/ 0 w 807453"/>
              <a:gd name="connsiteY1" fmla="*/ 807453 h 1336842"/>
              <a:gd name="connsiteX2" fmla="*/ 96253 w 807453"/>
              <a:gd name="connsiteY2" fmla="*/ 593558 h 1336842"/>
              <a:gd name="connsiteX3" fmla="*/ 213895 w 807453"/>
              <a:gd name="connsiteY3" fmla="*/ 256674 h 1336842"/>
              <a:gd name="connsiteX4" fmla="*/ 320842 w 807453"/>
              <a:gd name="connsiteY4" fmla="*/ 58821 h 1336842"/>
              <a:gd name="connsiteX5" fmla="*/ 422442 w 807453"/>
              <a:gd name="connsiteY5" fmla="*/ 0 h 1336842"/>
              <a:gd name="connsiteX6" fmla="*/ 497306 w 807453"/>
              <a:gd name="connsiteY6" fmla="*/ 37432 h 1336842"/>
              <a:gd name="connsiteX7" fmla="*/ 561474 w 807453"/>
              <a:gd name="connsiteY7" fmla="*/ 187158 h 1336842"/>
              <a:gd name="connsiteX8" fmla="*/ 689811 w 807453"/>
              <a:gd name="connsiteY8" fmla="*/ 524042 h 1336842"/>
              <a:gd name="connsiteX9" fmla="*/ 802106 w 807453"/>
              <a:gd name="connsiteY9" fmla="*/ 871621 h 1336842"/>
              <a:gd name="connsiteX10" fmla="*/ 807453 w 807453"/>
              <a:gd name="connsiteY10" fmla="*/ 1315453 h 1336842"/>
              <a:gd name="connsiteX11" fmla="*/ 21390 w 807453"/>
              <a:gd name="connsiteY11" fmla="*/ 1336842 h 1336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7453" h="1336842">
                <a:moveTo>
                  <a:pt x="21390" y="1336842"/>
                </a:moveTo>
                <a:lnTo>
                  <a:pt x="0" y="807453"/>
                </a:lnTo>
                <a:lnTo>
                  <a:pt x="96253" y="593558"/>
                </a:lnTo>
                <a:lnTo>
                  <a:pt x="213895" y="256674"/>
                </a:lnTo>
                <a:lnTo>
                  <a:pt x="320842" y="58821"/>
                </a:lnTo>
                <a:lnTo>
                  <a:pt x="422442" y="0"/>
                </a:lnTo>
                <a:lnTo>
                  <a:pt x="497306" y="37432"/>
                </a:lnTo>
                <a:lnTo>
                  <a:pt x="561474" y="187158"/>
                </a:lnTo>
                <a:lnTo>
                  <a:pt x="689811" y="524042"/>
                </a:lnTo>
                <a:lnTo>
                  <a:pt x="802106" y="871621"/>
                </a:lnTo>
                <a:cubicBezTo>
                  <a:pt x="803888" y="1019565"/>
                  <a:pt x="805671" y="1167509"/>
                  <a:pt x="807453" y="1315453"/>
                </a:cubicBezTo>
                <a:lnTo>
                  <a:pt x="21390" y="1336842"/>
                </a:lnTo>
                <a:close/>
              </a:path>
            </a:pathLst>
          </a:custGeom>
          <a:solidFill>
            <a:schemeClr val="accent4">
              <a:alpha val="59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The Distribution of an Estimator</a:t>
            </a:r>
          </a:p>
        </p:txBody>
      </p:sp>
      <p:sp>
        <p:nvSpPr>
          <p:cNvPr id="3" name="Content Placeholder 2"/>
          <p:cNvSpPr>
            <a:spLocks noGrp="1"/>
          </p:cNvSpPr>
          <p:nvPr>
            <p:ph idx="1"/>
          </p:nvPr>
        </p:nvSpPr>
        <p:spPr>
          <a:xfrm>
            <a:off x="838200" y="1825626"/>
            <a:ext cx="10515600" cy="543502"/>
          </a:xfrm>
        </p:spPr>
        <p:txBody>
          <a:bodyPr>
            <a:normAutofit fontScale="85000" lnSpcReduction="10000"/>
          </a:bodyPr>
          <a:lstStyle/>
          <a:p>
            <a:r>
              <a:rPr lang="en-US" dirty="0"/>
              <a:t>Resampling the population to estimate the sample distribution.</a:t>
            </a:r>
          </a:p>
        </p:txBody>
      </p:sp>
      <p:grpSp>
        <p:nvGrpSpPr>
          <p:cNvPr id="8" name="Group 7"/>
          <p:cNvGrpSpPr/>
          <p:nvPr/>
        </p:nvGrpSpPr>
        <p:grpSpPr>
          <a:xfrm>
            <a:off x="261505" y="2842165"/>
            <a:ext cx="2951018" cy="3505016"/>
            <a:chOff x="261505" y="2842165"/>
            <a:chExt cx="2951018" cy="3505016"/>
          </a:xfrm>
        </p:grpSpPr>
        <p:pic>
          <p:nvPicPr>
            <p:cNvPr id="4" name="Picture 3"/>
            <p:cNvPicPr>
              <a:picLocks noChangeAspect="1"/>
            </p:cNvPicPr>
            <p:nvPr/>
          </p:nvPicPr>
          <p:blipFill>
            <a:blip r:embed="rId3"/>
            <a:stretch>
              <a:fillRect/>
            </a:stretch>
          </p:blipFill>
          <p:spPr>
            <a:xfrm>
              <a:off x="261505" y="3119164"/>
              <a:ext cx="2951018" cy="2951018"/>
            </a:xfrm>
            <a:prstGeom prst="rect">
              <a:avLst/>
            </a:prstGeom>
          </p:spPr>
        </p:pic>
        <p:sp>
          <p:nvSpPr>
            <p:cNvPr id="5" name="TextBox 4"/>
            <p:cNvSpPr txBox="1"/>
            <p:nvPr/>
          </p:nvSpPr>
          <p:spPr>
            <a:xfrm>
              <a:off x="718946" y="2842165"/>
              <a:ext cx="1792478" cy="461665"/>
            </a:xfrm>
            <a:prstGeom prst="rect">
              <a:avLst/>
            </a:prstGeom>
          </p:spPr>
          <p:txBody>
            <a:bodyPr wrap="none" rtlCol="0">
              <a:spAutoFit/>
            </a:bodyPr>
            <a:lstStyle/>
            <a:p>
              <a:r>
                <a:rPr lang="en-US" sz="2400"/>
                <a:t>Population</a:t>
              </a:r>
            </a:p>
          </p:txBody>
        </p:sp>
        <p:sp>
          <p:nvSpPr>
            <p:cNvPr id="6" name="TextBox 5"/>
            <p:cNvSpPr txBox="1"/>
            <p:nvPr/>
          </p:nvSpPr>
          <p:spPr>
            <a:xfrm>
              <a:off x="414376" y="5885516"/>
              <a:ext cx="2645276" cy="461665"/>
            </a:xfrm>
            <a:prstGeom prst="rect">
              <a:avLst/>
            </a:prstGeom>
          </p:spPr>
          <p:txBody>
            <a:bodyPr wrap="none" rtlCol="0">
              <a:spAutoFit/>
            </a:bodyPr>
            <a:lstStyle/>
            <a:p>
              <a:r>
                <a:rPr lang="en-US" sz="2400"/>
                <a:t>7.6 Billion People</a:t>
              </a:r>
            </a:p>
          </p:txBody>
        </p:sp>
      </p:grpSp>
      <p:grpSp>
        <p:nvGrpSpPr>
          <p:cNvPr id="21" name="Group 20"/>
          <p:cNvGrpSpPr/>
          <p:nvPr/>
        </p:nvGrpSpPr>
        <p:grpSpPr>
          <a:xfrm>
            <a:off x="4456882" y="2929757"/>
            <a:ext cx="1962987" cy="748146"/>
            <a:chOff x="4654310" y="2900226"/>
            <a:chExt cx="1962987" cy="748146"/>
          </a:xfrm>
        </p:grpSpPr>
        <p:sp>
          <p:nvSpPr>
            <p:cNvPr id="17" name="Freeform 1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8" name="Freeform 1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Freeform 1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Freeform 1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32" name="TextBox 31"/>
          <p:cNvSpPr txBox="1"/>
          <p:nvPr/>
        </p:nvSpPr>
        <p:spPr>
          <a:xfrm rot="20292917">
            <a:off x="3161573" y="3378106"/>
            <a:ext cx="1220206" cy="369332"/>
          </a:xfrm>
          <a:prstGeom prst="rect">
            <a:avLst/>
          </a:prstGeom>
        </p:spPr>
        <p:txBody>
          <a:bodyPr wrap="none" rtlCol="0">
            <a:spAutoFit/>
          </a:bodyPr>
          <a:lstStyle/>
          <a:p>
            <a:r>
              <a:rPr lang="en-US"/>
              <a:t>Sample 1</a:t>
            </a:r>
          </a:p>
        </p:txBody>
      </p:sp>
      <p:cxnSp>
        <p:nvCxnSpPr>
          <p:cNvPr id="34" name="Straight Arrow Connector 33"/>
          <p:cNvCxnSpPr/>
          <p:nvPr/>
        </p:nvCxnSpPr>
        <p:spPr>
          <a:xfrm flipV="1">
            <a:off x="3356280" y="3562772"/>
            <a:ext cx="942841" cy="37538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pic>
        <p:nvPicPr>
          <p:cNvPr id="43" name="Picture 42"/>
          <p:cNvPicPr>
            <a:picLocks noChangeAspect="1"/>
          </p:cNvPicPr>
          <p:nvPr/>
        </p:nvPicPr>
        <p:blipFill>
          <a:blip r:embed="rId4"/>
          <a:stretch>
            <a:fillRect/>
          </a:stretch>
        </p:blipFill>
        <p:spPr>
          <a:xfrm>
            <a:off x="6965373" y="3102860"/>
            <a:ext cx="1752600" cy="533400"/>
          </a:xfrm>
          <a:prstGeom prst="rect">
            <a:avLst/>
          </a:prstGeom>
        </p:spPr>
      </p:pic>
      <p:sp>
        <p:nvSpPr>
          <p:cNvPr id="47" name="Right Arrow 46"/>
          <p:cNvSpPr/>
          <p:nvPr/>
        </p:nvSpPr>
        <p:spPr>
          <a:xfrm>
            <a:off x="6619654" y="3224087"/>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9" name="Group 8"/>
          <p:cNvGrpSpPr/>
          <p:nvPr/>
        </p:nvGrpSpPr>
        <p:grpSpPr>
          <a:xfrm>
            <a:off x="3224599" y="4125028"/>
            <a:ext cx="5493016" cy="752238"/>
            <a:chOff x="3224599" y="4125028"/>
            <a:chExt cx="5493016" cy="752238"/>
          </a:xfrm>
        </p:grpSpPr>
        <p:grpSp>
          <p:nvGrpSpPr>
            <p:cNvPr id="22" name="Group 21"/>
            <p:cNvGrpSpPr/>
            <p:nvPr/>
          </p:nvGrpSpPr>
          <p:grpSpPr>
            <a:xfrm>
              <a:off x="4486769" y="4129120"/>
              <a:ext cx="1962987" cy="748146"/>
              <a:chOff x="4654310" y="2900226"/>
              <a:chExt cx="1962987" cy="748146"/>
            </a:xfrm>
          </p:grpSpPr>
          <p:sp>
            <p:nvSpPr>
              <p:cNvPr id="23" name="Freeform 22"/>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4" name="Freeform 23"/>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FFC00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5" name="Freeform 24"/>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lumMod val="50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6" name="Freeform 25"/>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bg2">
                  <a:lumMod val="25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35" name="Straight Arrow Connector 34"/>
            <p:cNvCxnSpPr/>
            <p:nvPr/>
          </p:nvCxnSpPr>
          <p:spPr>
            <a:xfrm>
              <a:off x="3315613" y="4503193"/>
              <a:ext cx="1054950" cy="32579"/>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41" name="TextBox 40"/>
            <p:cNvSpPr txBox="1"/>
            <p:nvPr/>
          </p:nvSpPr>
          <p:spPr>
            <a:xfrm>
              <a:off x="3224599" y="4125028"/>
              <a:ext cx="1220206" cy="369332"/>
            </a:xfrm>
            <a:prstGeom prst="rect">
              <a:avLst/>
            </a:prstGeom>
          </p:spPr>
          <p:txBody>
            <a:bodyPr wrap="none" rtlCol="0">
              <a:spAutoFit/>
            </a:bodyPr>
            <a:lstStyle/>
            <a:p>
              <a:r>
                <a:rPr lang="en-US" dirty="0"/>
                <a:t>Sample 2</a:t>
              </a:r>
            </a:p>
          </p:txBody>
        </p:sp>
        <p:pic>
          <p:nvPicPr>
            <p:cNvPr id="45" name="Picture 44"/>
            <p:cNvPicPr>
              <a:picLocks noChangeAspect="1"/>
            </p:cNvPicPr>
            <p:nvPr/>
          </p:nvPicPr>
          <p:blipFill>
            <a:blip r:embed="rId5"/>
            <a:stretch>
              <a:fillRect/>
            </a:stretch>
          </p:blipFill>
          <p:spPr>
            <a:xfrm>
              <a:off x="6965015" y="4265345"/>
              <a:ext cx="1752600" cy="533400"/>
            </a:xfrm>
            <a:prstGeom prst="rect">
              <a:avLst/>
            </a:prstGeom>
          </p:spPr>
        </p:pic>
        <p:sp>
          <p:nvSpPr>
            <p:cNvPr id="48" name="Right Arrow 47"/>
            <p:cNvSpPr/>
            <p:nvPr/>
          </p:nvSpPr>
          <p:spPr>
            <a:xfrm>
              <a:off x="6619654" y="4404068"/>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0" name="Group 9"/>
          <p:cNvGrpSpPr/>
          <p:nvPr/>
        </p:nvGrpSpPr>
        <p:grpSpPr>
          <a:xfrm>
            <a:off x="3317810" y="5074422"/>
            <a:ext cx="5412505" cy="1016047"/>
            <a:chOff x="3317810" y="5074422"/>
            <a:chExt cx="5412505" cy="1016047"/>
          </a:xfrm>
        </p:grpSpPr>
        <p:grpSp>
          <p:nvGrpSpPr>
            <p:cNvPr id="27" name="Group 26"/>
            <p:cNvGrpSpPr/>
            <p:nvPr/>
          </p:nvGrpSpPr>
          <p:grpSpPr>
            <a:xfrm>
              <a:off x="4516657" y="5342323"/>
              <a:ext cx="1962987" cy="748146"/>
              <a:chOff x="4654310" y="2900226"/>
              <a:chExt cx="1962987" cy="748146"/>
            </a:xfrm>
          </p:grpSpPr>
          <p:sp>
            <p:nvSpPr>
              <p:cNvPr id="28" name="Freeform 27"/>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bg2">
                  <a:lumMod val="25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9" name="Freeform 28"/>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lumMod val="75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30" name="Freeform 29"/>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FFFF0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31" name="Freeform 30"/>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FF85FF"/>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39" name="Straight Arrow Connector 38"/>
            <p:cNvCxnSpPr/>
            <p:nvPr/>
          </p:nvCxnSpPr>
          <p:spPr>
            <a:xfrm>
              <a:off x="3356280" y="5193295"/>
              <a:ext cx="1033448" cy="53106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42" name="TextBox 41"/>
            <p:cNvSpPr txBox="1"/>
            <p:nvPr/>
          </p:nvSpPr>
          <p:spPr>
            <a:xfrm rot="1636509">
              <a:off x="3317810" y="5074422"/>
              <a:ext cx="1220206" cy="369332"/>
            </a:xfrm>
            <a:prstGeom prst="rect">
              <a:avLst/>
            </a:prstGeom>
          </p:spPr>
          <p:txBody>
            <a:bodyPr wrap="none" rtlCol="0">
              <a:spAutoFit/>
            </a:bodyPr>
            <a:lstStyle/>
            <a:p>
              <a:r>
                <a:rPr lang="en-US"/>
                <a:t>Sample 3</a:t>
              </a:r>
              <a:endParaRPr lang="en-US" dirty="0"/>
            </a:p>
          </p:txBody>
        </p:sp>
        <p:pic>
          <p:nvPicPr>
            <p:cNvPr id="46" name="Picture 45"/>
            <p:cNvPicPr>
              <a:picLocks noChangeAspect="1"/>
            </p:cNvPicPr>
            <p:nvPr/>
          </p:nvPicPr>
          <p:blipFill>
            <a:blip r:embed="rId6"/>
            <a:stretch>
              <a:fillRect/>
            </a:stretch>
          </p:blipFill>
          <p:spPr>
            <a:xfrm>
              <a:off x="6965015" y="5536782"/>
              <a:ext cx="1765300" cy="533400"/>
            </a:xfrm>
            <a:prstGeom prst="rect">
              <a:avLst/>
            </a:prstGeom>
          </p:spPr>
        </p:pic>
        <p:sp>
          <p:nvSpPr>
            <p:cNvPr id="49" name="Right Arrow 48"/>
            <p:cNvSpPr/>
            <p:nvPr/>
          </p:nvSpPr>
          <p:spPr>
            <a:xfrm>
              <a:off x="6619654" y="5653704"/>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51" name="Right Arrow 50"/>
          <p:cNvSpPr/>
          <p:nvPr/>
        </p:nvSpPr>
        <p:spPr>
          <a:xfrm rot="1206679">
            <a:off x="8973771" y="3515032"/>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2" name="Right Arrow 51"/>
          <p:cNvSpPr/>
          <p:nvPr/>
        </p:nvSpPr>
        <p:spPr>
          <a:xfrm>
            <a:off x="9004274" y="4503193"/>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3" name="Right Arrow 52"/>
          <p:cNvSpPr/>
          <p:nvPr/>
        </p:nvSpPr>
        <p:spPr>
          <a:xfrm rot="19115598">
            <a:off x="9064377" y="5475511"/>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7" name="TextBox 56"/>
          <p:cNvSpPr txBox="1"/>
          <p:nvPr/>
        </p:nvSpPr>
        <p:spPr>
          <a:xfrm>
            <a:off x="9946369" y="5495851"/>
            <a:ext cx="1532792" cy="646331"/>
          </a:xfrm>
          <a:prstGeom prst="rect">
            <a:avLst/>
          </a:prstGeom>
        </p:spPr>
        <p:txBody>
          <a:bodyPr wrap="none" rtlCol="0">
            <a:spAutoFit/>
          </a:bodyPr>
          <a:lstStyle/>
          <a:p>
            <a:pPr algn="ctr"/>
            <a:r>
              <a:rPr lang="en-US" dirty="0"/>
              <a:t>Confidence</a:t>
            </a:r>
          </a:p>
          <a:p>
            <a:pPr algn="ctr"/>
            <a:r>
              <a:rPr lang="en-US" dirty="0"/>
              <a:t>Interval</a:t>
            </a:r>
          </a:p>
        </p:txBody>
      </p:sp>
      <p:sp>
        <p:nvSpPr>
          <p:cNvPr id="54" name="TextBox 53"/>
          <p:cNvSpPr txBox="1"/>
          <p:nvPr/>
        </p:nvSpPr>
        <p:spPr>
          <a:xfrm>
            <a:off x="9449152" y="2773926"/>
            <a:ext cx="2446020" cy="1015663"/>
          </a:xfrm>
          <a:prstGeom prst="rect">
            <a:avLst/>
          </a:prstGeom>
        </p:spPr>
        <p:txBody>
          <a:bodyPr wrap="square" rtlCol="0">
            <a:spAutoFit/>
          </a:bodyPr>
          <a:lstStyle/>
          <a:p>
            <a:r>
              <a:rPr lang="en-US" sz="2000" dirty="0"/>
              <a:t>Variability in my </a:t>
            </a:r>
            <a:r>
              <a:rPr lang="en-US" sz="2000"/>
              <a:t>estimation procedure.</a:t>
            </a:r>
          </a:p>
        </p:txBody>
      </p:sp>
    </p:spTree>
    <p:extLst>
      <p:ext uri="{BB962C8B-B14F-4D97-AF65-F5344CB8AC3E}">
        <p14:creationId xmlns:p14="http://schemas.microsoft.com/office/powerpoint/2010/main" val="155355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500"/>
                                        <p:tgtEl>
                                          <p:spTgt spid="47"/>
                                        </p:tgtEl>
                                      </p:cBhvr>
                                    </p:animEffect>
                                  </p:childTnLst>
                                </p:cTn>
                              </p:par>
                              <p:par>
                                <p:cTn id="17" presetID="10" presetClass="entr" presetSubtype="0" fill="hold" nodeType="with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500"/>
                                        <p:tgtEl>
                                          <p:spTgt spid="5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500"/>
                                        <p:tgtEl>
                                          <p:spTgt spid="5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fade">
                                      <p:cBhvr>
                                        <p:cTn id="40" dur="500"/>
                                        <p:tgtEl>
                                          <p:spTgt spid="5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500"/>
                                        <p:tgtEl>
                                          <p:spTgt spid="5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fade">
                                      <p:cBhvr>
                                        <p:cTn id="48" dur="500"/>
                                        <p:tgtEl>
                                          <p:spTgt spid="54"/>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57"/>
                                        </p:tgtEl>
                                        <p:attrNameLst>
                                          <p:attrName>style.visibility</p:attrName>
                                        </p:attrNameLst>
                                      </p:cBhvr>
                                      <p:to>
                                        <p:strVal val="visible"/>
                                      </p:to>
                                    </p:set>
                                    <p:animEffect transition="in" filter="fade">
                                      <p:cBhvr>
                                        <p:cTn id="53" dur="500"/>
                                        <p:tgtEl>
                                          <p:spTgt spid="5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5"/>
                                        </p:tgtEl>
                                        <p:attrNameLst>
                                          <p:attrName>style.visibility</p:attrName>
                                        </p:attrNameLst>
                                      </p:cBhvr>
                                      <p:to>
                                        <p:strVal val="visible"/>
                                      </p:to>
                                    </p:set>
                                    <p:animEffect transition="in" filter="fade">
                                      <p:cBhvr>
                                        <p:cTn id="56"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32" grpId="0"/>
      <p:bldP spid="47" grpId="0" animBg="1"/>
      <p:bldP spid="51" grpId="0" animBg="1"/>
      <p:bldP spid="52" grpId="0" animBg="1"/>
      <p:bldP spid="53" grpId="0" animBg="1"/>
      <p:bldP spid="57" grpId="0"/>
      <p:bldP spid="5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F44A7F50-243D-744A-A681-1978E460A3C0}"/>
              </a:ext>
            </a:extLst>
          </p:cNvPr>
          <p:cNvPicPr>
            <a:picLocks noGrp="1" noChangeAspect="1"/>
          </p:cNvPicPr>
          <p:nvPr>
            <p:ph idx="1"/>
          </p:nvPr>
        </p:nvPicPr>
        <p:blipFill>
          <a:blip r:embed="rId2"/>
          <a:stretch>
            <a:fillRect/>
          </a:stretch>
        </p:blipFill>
        <p:spPr>
          <a:xfrm>
            <a:off x="0" y="0"/>
            <a:ext cx="12208236" cy="6104118"/>
          </a:xfrm>
        </p:spPr>
      </p:pic>
      <p:sp>
        <p:nvSpPr>
          <p:cNvPr id="9" name="TextBox 8"/>
          <p:cNvSpPr txBox="1"/>
          <p:nvPr/>
        </p:nvSpPr>
        <p:spPr>
          <a:xfrm>
            <a:off x="130439" y="6288904"/>
            <a:ext cx="11947358" cy="461665"/>
          </a:xfrm>
          <a:prstGeom prst="rect">
            <a:avLst/>
          </a:prstGeom>
          <a:solidFill>
            <a:schemeClr val="bg1">
              <a:alpha val="73000"/>
            </a:schemeClr>
          </a:solidFill>
        </p:spPr>
        <p:txBody>
          <a:bodyPr wrap="square" rtlCol="0">
            <a:spAutoFit/>
          </a:bodyPr>
          <a:lstStyle/>
          <a:p>
            <a:r>
              <a:rPr lang="en-US" sz="2400" dirty="0"/>
              <a:t>As the sample size grows the sample mean approaches the population mean.</a:t>
            </a:r>
          </a:p>
        </p:txBody>
      </p:sp>
      <p:sp>
        <p:nvSpPr>
          <p:cNvPr id="2" name="TextBox 1"/>
          <p:cNvSpPr txBox="1"/>
          <p:nvPr/>
        </p:nvSpPr>
        <p:spPr>
          <a:xfrm>
            <a:off x="5022273" y="781506"/>
            <a:ext cx="7169727" cy="830997"/>
          </a:xfrm>
          <a:prstGeom prst="rect">
            <a:avLst/>
          </a:prstGeom>
          <a:solidFill>
            <a:schemeClr val="bg1">
              <a:alpha val="73000"/>
            </a:schemeClr>
          </a:solidFill>
        </p:spPr>
        <p:txBody>
          <a:bodyPr wrap="square" rtlCol="0">
            <a:spAutoFit/>
          </a:bodyPr>
          <a:lstStyle/>
          <a:p>
            <a:r>
              <a:rPr lang="en-US" sz="2400" dirty="0"/>
              <a:t>Describes the relationship between sample mean and the population mean.</a:t>
            </a:r>
          </a:p>
        </p:txBody>
      </p:sp>
    </p:spTree>
    <p:extLst>
      <p:ext uri="{BB962C8B-B14F-4D97-AF65-F5344CB8AC3E}">
        <p14:creationId xmlns:p14="http://schemas.microsoft.com/office/powerpoint/2010/main" val="3541255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E7C7E-1DC0-E145-8033-73E07438A973}"/>
              </a:ext>
            </a:extLst>
          </p:cNvPr>
          <p:cNvSpPr>
            <a:spLocks noGrp="1"/>
          </p:cNvSpPr>
          <p:nvPr>
            <p:ph type="title"/>
          </p:nvPr>
        </p:nvSpPr>
        <p:spPr/>
        <p:txBody>
          <a:bodyPr/>
          <a:lstStyle/>
          <a:p>
            <a:r>
              <a:rPr lang="en-US" dirty="0"/>
              <a:t>Central Limit Theorem &amp; </a:t>
            </a:r>
            <a:r>
              <a:rPr lang="en-US" dirty="0" err="1"/>
              <a:t>LoLN</a:t>
            </a:r>
            <a:endParaRPr lang="en-US" dirty="0"/>
          </a:p>
        </p:txBody>
      </p:sp>
      <p:pic>
        <p:nvPicPr>
          <p:cNvPr id="4" name="Picture 3">
            <a:extLst>
              <a:ext uri="{FF2B5EF4-FFF2-40B4-BE49-F238E27FC236}">
                <a16:creationId xmlns:a16="http://schemas.microsoft.com/office/drawing/2014/main" id="{BB45FD97-D49A-6C48-8E99-78D509F55320}"/>
              </a:ext>
            </a:extLst>
          </p:cNvPr>
          <p:cNvPicPr>
            <a:picLocks noChangeAspect="1"/>
          </p:cNvPicPr>
          <p:nvPr/>
        </p:nvPicPr>
        <p:blipFill>
          <a:blip r:embed="rId2"/>
          <a:stretch>
            <a:fillRect/>
          </a:stretch>
        </p:blipFill>
        <p:spPr>
          <a:xfrm>
            <a:off x="288758" y="2058548"/>
            <a:ext cx="5888762" cy="3500042"/>
          </a:xfrm>
          <a:prstGeom prst="rect">
            <a:avLst/>
          </a:prstGeom>
        </p:spPr>
      </p:pic>
      <p:pic>
        <p:nvPicPr>
          <p:cNvPr id="9" name="Picture 8">
            <a:extLst>
              <a:ext uri="{FF2B5EF4-FFF2-40B4-BE49-F238E27FC236}">
                <a16:creationId xmlns:a16="http://schemas.microsoft.com/office/drawing/2014/main" id="{E7BC6BC1-7A05-B947-9592-0AA6D6009ECA}"/>
              </a:ext>
            </a:extLst>
          </p:cNvPr>
          <p:cNvPicPr>
            <a:picLocks noChangeAspect="1"/>
          </p:cNvPicPr>
          <p:nvPr/>
        </p:nvPicPr>
        <p:blipFill>
          <a:blip r:embed="rId3"/>
          <a:stretch>
            <a:fillRect/>
          </a:stretch>
        </p:blipFill>
        <p:spPr>
          <a:xfrm>
            <a:off x="6290511" y="1840832"/>
            <a:ext cx="5901489" cy="3934326"/>
          </a:xfrm>
          <a:prstGeom prst="rect">
            <a:avLst/>
          </a:prstGeom>
        </p:spPr>
      </p:pic>
      <p:sp>
        <p:nvSpPr>
          <p:cNvPr id="10" name="TextBox 9">
            <a:extLst>
              <a:ext uri="{FF2B5EF4-FFF2-40B4-BE49-F238E27FC236}">
                <a16:creationId xmlns:a16="http://schemas.microsoft.com/office/drawing/2014/main" id="{ACEF740A-65B5-3E43-A6FB-77F73AB446E3}"/>
              </a:ext>
            </a:extLst>
          </p:cNvPr>
          <p:cNvSpPr txBox="1"/>
          <p:nvPr/>
        </p:nvSpPr>
        <p:spPr>
          <a:xfrm>
            <a:off x="0" y="5818136"/>
            <a:ext cx="6290511" cy="646331"/>
          </a:xfrm>
          <a:prstGeom prst="rect">
            <a:avLst/>
          </a:prstGeom>
        </p:spPr>
        <p:txBody>
          <a:bodyPr wrap="square" rtlCol="0">
            <a:spAutoFit/>
          </a:bodyPr>
          <a:lstStyle/>
          <a:p>
            <a:r>
              <a:rPr lang="en-US" dirty="0"/>
              <a:t>A Statement on the </a:t>
            </a:r>
            <a:r>
              <a:rPr lang="en-US" b="1" dirty="0"/>
              <a:t>shape</a:t>
            </a:r>
            <a:r>
              <a:rPr lang="en-US" dirty="0"/>
              <a:t> of the distribution: it converges to a </a:t>
            </a:r>
            <a:r>
              <a:rPr lang="en-US" b="1" dirty="0"/>
              <a:t>Normal</a:t>
            </a:r>
            <a:r>
              <a:rPr lang="en-US" dirty="0"/>
              <a:t> with known mean/variance.</a:t>
            </a:r>
          </a:p>
        </p:txBody>
      </p:sp>
      <p:sp>
        <p:nvSpPr>
          <p:cNvPr id="11" name="TextBox 10">
            <a:extLst>
              <a:ext uri="{FF2B5EF4-FFF2-40B4-BE49-F238E27FC236}">
                <a16:creationId xmlns:a16="http://schemas.microsoft.com/office/drawing/2014/main" id="{44F36414-C52B-404D-9B53-8366244BEEE7}"/>
              </a:ext>
            </a:extLst>
          </p:cNvPr>
          <p:cNvSpPr txBox="1"/>
          <p:nvPr/>
        </p:nvSpPr>
        <p:spPr>
          <a:xfrm>
            <a:off x="6983265" y="5969752"/>
            <a:ext cx="4515980" cy="369332"/>
          </a:xfrm>
          <a:prstGeom prst="rect">
            <a:avLst/>
          </a:prstGeom>
        </p:spPr>
        <p:txBody>
          <a:bodyPr wrap="none" rtlCol="0">
            <a:spAutoFit/>
          </a:bodyPr>
          <a:lstStyle/>
          <a:p>
            <a:r>
              <a:rPr lang="en-US" dirty="0"/>
              <a:t>A statement on the </a:t>
            </a:r>
            <a:r>
              <a:rPr lang="en-US" b="1" dirty="0"/>
              <a:t>value of the mean.</a:t>
            </a:r>
            <a:endParaRPr lang="en-US" dirty="0"/>
          </a:p>
        </p:txBody>
      </p:sp>
    </p:spTree>
    <p:extLst>
      <p:ext uri="{BB962C8B-B14F-4D97-AF65-F5344CB8AC3E}">
        <p14:creationId xmlns:p14="http://schemas.microsoft.com/office/powerpoint/2010/main" val="22209652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320675"/>
            <a:ext cx="11220450" cy="1325563"/>
          </a:xfrm>
        </p:spPr>
        <p:txBody>
          <a:bodyPr>
            <a:normAutofit/>
          </a:bodyPr>
          <a:lstStyle/>
          <a:p>
            <a:r>
              <a:rPr lang="en-US" sz="4000" dirty="0"/>
              <a:t>Bootstrap the Distribution of an Estimator</a:t>
            </a:r>
          </a:p>
        </p:txBody>
      </p:sp>
      <p:sp>
        <p:nvSpPr>
          <p:cNvPr id="3" name="Content Placeholder 2"/>
          <p:cNvSpPr>
            <a:spLocks noGrp="1"/>
          </p:cNvSpPr>
          <p:nvPr>
            <p:ph idx="1"/>
          </p:nvPr>
        </p:nvSpPr>
        <p:spPr>
          <a:xfrm>
            <a:off x="838200" y="1825626"/>
            <a:ext cx="10515600" cy="543502"/>
          </a:xfrm>
        </p:spPr>
        <p:txBody>
          <a:bodyPr/>
          <a:lstStyle/>
          <a:p>
            <a:r>
              <a:rPr lang="en-US" dirty="0"/>
              <a:t>Simulation method to estimate the </a:t>
            </a:r>
            <a:r>
              <a:rPr lang="en-US"/>
              <a:t>sample distribution.</a:t>
            </a:r>
          </a:p>
        </p:txBody>
      </p:sp>
      <p:pic>
        <p:nvPicPr>
          <p:cNvPr id="4" name="Picture 3"/>
          <p:cNvPicPr>
            <a:picLocks noChangeAspect="1"/>
          </p:cNvPicPr>
          <p:nvPr/>
        </p:nvPicPr>
        <p:blipFill>
          <a:blip r:embed="rId2"/>
          <a:stretch>
            <a:fillRect/>
          </a:stretch>
        </p:blipFill>
        <p:spPr>
          <a:xfrm>
            <a:off x="261505" y="3119164"/>
            <a:ext cx="2951018" cy="2951018"/>
          </a:xfrm>
          <a:prstGeom prst="rect">
            <a:avLst/>
          </a:prstGeom>
        </p:spPr>
      </p:pic>
      <p:sp>
        <p:nvSpPr>
          <p:cNvPr id="5" name="TextBox 4"/>
          <p:cNvSpPr txBox="1"/>
          <p:nvPr/>
        </p:nvSpPr>
        <p:spPr>
          <a:xfrm>
            <a:off x="718946" y="2842165"/>
            <a:ext cx="1792478" cy="461665"/>
          </a:xfrm>
          <a:prstGeom prst="rect">
            <a:avLst/>
          </a:prstGeom>
        </p:spPr>
        <p:txBody>
          <a:bodyPr wrap="none" rtlCol="0">
            <a:spAutoFit/>
          </a:bodyPr>
          <a:lstStyle/>
          <a:p>
            <a:r>
              <a:rPr lang="en-US" sz="2400"/>
              <a:t>Population</a:t>
            </a:r>
          </a:p>
        </p:txBody>
      </p:sp>
      <p:sp>
        <p:nvSpPr>
          <p:cNvPr id="6" name="TextBox 5"/>
          <p:cNvSpPr txBox="1"/>
          <p:nvPr/>
        </p:nvSpPr>
        <p:spPr>
          <a:xfrm>
            <a:off x="414376" y="5885516"/>
            <a:ext cx="2645276" cy="461665"/>
          </a:xfrm>
          <a:prstGeom prst="rect">
            <a:avLst/>
          </a:prstGeom>
        </p:spPr>
        <p:txBody>
          <a:bodyPr wrap="none" rtlCol="0">
            <a:spAutoFit/>
          </a:bodyPr>
          <a:lstStyle/>
          <a:p>
            <a:r>
              <a:rPr lang="en-US" sz="2400"/>
              <a:t>7.6 Billion People</a:t>
            </a:r>
          </a:p>
        </p:txBody>
      </p:sp>
      <p:grpSp>
        <p:nvGrpSpPr>
          <p:cNvPr id="21" name="Group 20"/>
          <p:cNvGrpSpPr/>
          <p:nvPr/>
        </p:nvGrpSpPr>
        <p:grpSpPr>
          <a:xfrm>
            <a:off x="4456882" y="2929757"/>
            <a:ext cx="1962987" cy="748146"/>
            <a:chOff x="4654310" y="2900226"/>
            <a:chExt cx="1962987" cy="748146"/>
          </a:xfrm>
        </p:grpSpPr>
        <p:sp>
          <p:nvSpPr>
            <p:cNvPr id="17" name="Freeform 1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8" name="Freeform 1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Freeform 1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Freeform 1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32" name="TextBox 31"/>
          <p:cNvSpPr txBox="1"/>
          <p:nvPr/>
        </p:nvSpPr>
        <p:spPr>
          <a:xfrm rot="20292917">
            <a:off x="3257753" y="3378106"/>
            <a:ext cx="1027845" cy="369332"/>
          </a:xfrm>
          <a:prstGeom prst="rect">
            <a:avLst/>
          </a:prstGeom>
        </p:spPr>
        <p:txBody>
          <a:bodyPr wrap="none" rtlCol="0">
            <a:spAutoFit/>
          </a:bodyPr>
          <a:lstStyle/>
          <a:p>
            <a:r>
              <a:rPr lang="en-US" dirty="0"/>
              <a:t>Sample</a:t>
            </a:r>
          </a:p>
        </p:txBody>
      </p:sp>
      <p:cxnSp>
        <p:nvCxnSpPr>
          <p:cNvPr id="34" name="Straight Arrow Connector 33"/>
          <p:cNvCxnSpPr/>
          <p:nvPr/>
        </p:nvCxnSpPr>
        <p:spPr>
          <a:xfrm flipV="1">
            <a:off x="3356280" y="3562772"/>
            <a:ext cx="942841" cy="37538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7" name="TextBox 6"/>
          <p:cNvSpPr txBox="1"/>
          <p:nvPr/>
        </p:nvSpPr>
        <p:spPr>
          <a:xfrm>
            <a:off x="3771676" y="2472833"/>
            <a:ext cx="3595856" cy="369332"/>
          </a:xfrm>
          <a:prstGeom prst="rect">
            <a:avLst/>
          </a:prstGeom>
        </p:spPr>
        <p:txBody>
          <a:bodyPr wrap="none" rtlCol="0">
            <a:spAutoFit/>
          </a:bodyPr>
          <a:lstStyle/>
          <a:p>
            <a:r>
              <a:rPr lang="en-US" dirty="0"/>
              <a:t>Pretend this </a:t>
            </a:r>
            <a:r>
              <a:rPr lang="en-US"/>
              <a:t>is your population!</a:t>
            </a:r>
          </a:p>
        </p:txBody>
      </p:sp>
      <p:grpSp>
        <p:nvGrpSpPr>
          <p:cNvPr id="61" name="Group 60"/>
          <p:cNvGrpSpPr/>
          <p:nvPr/>
        </p:nvGrpSpPr>
        <p:grpSpPr>
          <a:xfrm>
            <a:off x="8084317" y="4366468"/>
            <a:ext cx="1962987" cy="748146"/>
            <a:chOff x="4654310" y="2900226"/>
            <a:chExt cx="1962987" cy="748146"/>
          </a:xfrm>
        </p:grpSpPr>
        <p:sp>
          <p:nvSpPr>
            <p:cNvPr id="62" name="Freeform 6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3" name="Freeform 6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4" name="Freeform 6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5" name="Freeform 6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66" name="Group 65"/>
          <p:cNvGrpSpPr/>
          <p:nvPr/>
        </p:nvGrpSpPr>
        <p:grpSpPr>
          <a:xfrm>
            <a:off x="8054429" y="3279366"/>
            <a:ext cx="1962987" cy="748146"/>
            <a:chOff x="4654310" y="2900226"/>
            <a:chExt cx="1962987" cy="748146"/>
          </a:xfrm>
        </p:grpSpPr>
        <p:sp>
          <p:nvSpPr>
            <p:cNvPr id="67" name="Freeform 6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8" name="Freeform 6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0070C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9" name="Freeform 6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0" name="Freeform 6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71" name="Group 70"/>
          <p:cNvGrpSpPr/>
          <p:nvPr/>
        </p:nvGrpSpPr>
        <p:grpSpPr>
          <a:xfrm>
            <a:off x="8084317" y="5453570"/>
            <a:ext cx="1962987" cy="748146"/>
            <a:chOff x="4654310" y="2900226"/>
            <a:chExt cx="1962987" cy="748146"/>
          </a:xfrm>
        </p:grpSpPr>
        <p:sp>
          <p:nvSpPr>
            <p:cNvPr id="72" name="Freeform 7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3" name="Freeform 7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4" name="Freeform 7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5" name="Freeform 7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77" name="Straight Arrow Connector 76"/>
          <p:cNvCxnSpPr/>
          <p:nvPr/>
        </p:nvCxnSpPr>
        <p:spPr>
          <a:xfrm>
            <a:off x="6667500" y="3456230"/>
            <a:ext cx="1263193" cy="217376"/>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a:off x="6419869" y="3802661"/>
            <a:ext cx="1491920" cy="912345"/>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6096000" y="3938155"/>
            <a:ext cx="1815789" cy="1737347"/>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5" name="TextBox 14"/>
          <p:cNvSpPr txBox="1"/>
          <p:nvPr/>
        </p:nvSpPr>
        <p:spPr>
          <a:xfrm>
            <a:off x="7951732" y="2819127"/>
            <a:ext cx="2246128" cy="369332"/>
          </a:xfrm>
          <a:prstGeom prst="rect">
            <a:avLst/>
          </a:prstGeom>
        </p:spPr>
        <p:txBody>
          <a:bodyPr wrap="none" rtlCol="0">
            <a:spAutoFit/>
          </a:bodyPr>
          <a:lstStyle/>
          <a:p>
            <a:r>
              <a:rPr lang="en-US"/>
              <a:t>Bootstrap Samples</a:t>
            </a:r>
          </a:p>
        </p:txBody>
      </p:sp>
      <p:sp>
        <p:nvSpPr>
          <p:cNvPr id="96" name="TextBox 95"/>
          <p:cNvSpPr txBox="1"/>
          <p:nvPr/>
        </p:nvSpPr>
        <p:spPr>
          <a:xfrm rot="1862333">
            <a:off x="5812304" y="3901807"/>
            <a:ext cx="2780761" cy="707886"/>
          </a:xfrm>
          <a:prstGeom prst="rect">
            <a:avLst/>
          </a:prstGeom>
        </p:spPr>
        <p:txBody>
          <a:bodyPr wrap="square" rtlCol="0">
            <a:spAutoFit/>
          </a:bodyPr>
          <a:lstStyle/>
          <a:p>
            <a:pPr algn="ctr"/>
            <a:r>
              <a:rPr lang="en-US" sz="2000" dirty="0"/>
              <a:t>Sample </a:t>
            </a:r>
            <a:r>
              <a:rPr lang="en-US" sz="2000" b="1" dirty="0"/>
              <a:t>with</a:t>
            </a:r>
            <a:br>
              <a:rPr lang="en-US" sz="2000" b="1" dirty="0"/>
            </a:br>
            <a:r>
              <a:rPr lang="en-US" sz="2000" b="1" dirty="0"/>
              <a:t>replacement</a:t>
            </a:r>
          </a:p>
        </p:txBody>
      </p:sp>
      <p:pic>
        <p:nvPicPr>
          <p:cNvPr id="37" name="Picture 36"/>
          <p:cNvPicPr>
            <a:picLocks noChangeAspect="1"/>
          </p:cNvPicPr>
          <p:nvPr/>
        </p:nvPicPr>
        <p:blipFill>
          <a:blip r:embed="rId3"/>
          <a:stretch>
            <a:fillRect/>
          </a:stretch>
        </p:blipFill>
        <p:spPr>
          <a:xfrm>
            <a:off x="12769126" y="3285821"/>
            <a:ext cx="1752600" cy="533400"/>
          </a:xfrm>
          <a:prstGeom prst="rect">
            <a:avLst/>
          </a:prstGeom>
        </p:spPr>
      </p:pic>
      <p:pic>
        <p:nvPicPr>
          <p:cNvPr id="38" name="Picture 37"/>
          <p:cNvPicPr>
            <a:picLocks noChangeAspect="1"/>
          </p:cNvPicPr>
          <p:nvPr/>
        </p:nvPicPr>
        <p:blipFill>
          <a:blip r:embed="rId4"/>
          <a:stretch>
            <a:fillRect/>
          </a:stretch>
        </p:blipFill>
        <p:spPr>
          <a:xfrm>
            <a:off x="12768768" y="4448306"/>
            <a:ext cx="1752600" cy="533400"/>
          </a:xfrm>
          <a:prstGeom prst="rect">
            <a:avLst/>
          </a:prstGeom>
        </p:spPr>
      </p:pic>
      <p:pic>
        <p:nvPicPr>
          <p:cNvPr id="39" name="Picture 38"/>
          <p:cNvPicPr>
            <a:picLocks noChangeAspect="1"/>
          </p:cNvPicPr>
          <p:nvPr/>
        </p:nvPicPr>
        <p:blipFill>
          <a:blip r:embed="rId5"/>
          <a:stretch>
            <a:fillRect/>
          </a:stretch>
        </p:blipFill>
        <p:spPr>
          <a:xfrm>
            <a:off x="12768768" y="5719743"/>
            <a:ext cx="1765300" cy="533400"/>
          </a:xfrm>
          <a:prstGeom prst="rect">
            <a:avLst/>
          </a:prstGeom>
        </p:spPr>
      </p:pic>
      <p:sp>
        <p:nvSpPr>
          <p:cNvPr id="40" name="Right Arrow 39"/>
          <p:cNvSpPr/>
          <p:nvPr/>
        </p:nvSpPr>
        <p:spPr>
          <a:xfrm>
            <a:off x="12423407" y="3407048"/>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ight Arrow 40"/>
          <p:cNvSpPr/>
          <p:nvPr/>
        </p:nvSpPr>
        <p:spPr>
          <a:xfrm>
            <a:off x="12423407" y="4587029"/>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Right Arrow 41"/>
          <p:cNvSpPr/>
          <p:nvPr/>
        </p:nvSpPr>
        <p:spPr>
          <a:xfrm>
            <a:off x="12423407" y="5836665"/>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3" name="Content Placeholder 6" descr="mean_hist1000v2.pdf"/>
          <p:cNvPicPr>
            <a:picLocks noChangeAspect="1"/>
          </p:cNvPicPr>
          <p:nvPr/>
        </p:nvPicPr>
        <p:blipFill>
          <a:blip r:embed="rId6" cstate="screen">
            <a:extLst>
              <a:ext uri="{28A0092B-C50C-407E-A947-70E740481C1C}">
                <a14:useLocalDpi xmlns:a14="http://schemas.microsoft.com/office/drawing/2010/main"/>
              </a:ext>
            </a:extLst>
          </a:blip>
          <a:srcRect t="-11074" b="-11074"/>
          <a:stretch>
            <a:fillRect/>
          </a:stretch>
        </p:blipFill>
        <p:spPr>
          <a:xfrm>
            <a:off x="14999445" y="3529579"/>
            <a:ext cx="2996308" cy="2516202"/>
          </a:xfrm>
          <a:prstGeom prst="rect">
            <a:avLst/>
          </a:prstGeom>
        </p:spPr>
      </p:pic>
      <p:sp>
        <p:nvSpPr>
          <p:cNvPr id="44" name="Freeform 43"/>
          <p:cNvSpPr/>
          <p:nvPr/>
        </p:nvSpPr>
        <p:spPr>
          <a:xfrm>
            <a:off x="16113479" y="4236266"/>
            <a:ext cx="807453" cy="1336842"/>
          </a:xfrm>
          <a:custGeom>
            <a:avLst/>
            <a:gdLst>
              <a:gd name="connsiteX0" fmla="*/ 21390 w 807453"/>
              <a:gd name="connsiteY0" fmla="*/ 1336842 h 1336842"/>
              <a:gd name="connsiteX1" fmla="*/ 0 w 807453"/>
              <a:gd name="connsiteY1" fmla="*/ 807453 h 1336842"/>
              <a:gd name="connsiteX2" fmla="*/ 96253 w 807453"/>
              <a:gd name="connsiteY2" fmla="*/ 593558 h 1336842"/>
              <a:gd name="connsiteX3" fmla="*/ 213895 w 807453"/>
              <a:gd name="connsiteY3" fmla="*/ 256674 h 1336842"/>
              <a:gd name="connsiteX4" fmla="*/ 320842 w 807453"/>
              <a:gd name="connsiteY4" fmla="*/ 58821 h 1336842"/>
              <a:gd name="connsiteX5" fmla="*/ 422442 w 807453"/>
              <a:gd name="connsiteY5" fmla="*/ 0 h 1336842"/>
              <a:gd name="connsiteX6" fmla="*/ 497306 w 807453"/>
              <a:gd name="connsiteY6" fmla="*/ 37432 h 1336842"/>
              <a:gd name="connsiteX7" fmla="*/ 561474 w 807453"/>
              <a:gd name="connsiteY7" fmla="*/ 187158 h 1336842"/>
              <a:gd name="connsiteX8" fmla="*/ 689811 w 807453"/>
              <a:gd name="connsiteY8" fmla="*/ 524042 h 1336842"/>
              <a:gd name="connsiteX9" fmla="*/ 802106 w 807453"/>
              <a:gd name="connsiteY9" fmla="*/ 871621 h 1336842"/>
              <a:gd name="connsiteX10" fmla="*/ 807453 w 807453"/>
              <a:gd name="connsiteY10" fmla="*/ 1315453 h 1336842"/>
              <a:gd name="connsiteX11" fmla="*/ 21390 w 807453"/>
              <a:gd name="connsiteY11" fmla="*/ 1336842 h 1336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7453" h="1336842">
                <a:moveTo>
                  <a:pt x="21390" y="1336842"/>
                </a:moveTo>
                <a:lnTo>
                  <a:pt x="0" y="807453"/>
                </a:lnTo>
                <a:lnTo>
                  <a:pt x="96253" y="593558"/>
                </a:lnTo>
                <a:lnTo>
                  <a:pt x="213895" y="256674"/>
                </a:lnTo>
                <a:lnTo>
                  <a:pt x="320842" y="58821"/>
                </a:lnTo>
                <a:lnTo>
                  <a:pt x="422442" y="0"/>
                </a:lnTo>
                <a:lnTo>
                  <a:pt x="497306" y="37432"/>
                </a:lnTo>
                <a:lnTo>
                  <a:pt x="561474" y="187158"/>
                </a:lnTo>
                <a:lnTo>
                  <a:pt x="689811" y="524042"/>
                </a:lnTo>
                <a:lnTo>
                  <a:pt x="802106" y="871621"/>
                </a:lnTo>
                <a:cubicBezTo>
                  <a:pt x="803888" y="1019565"/>
                  <a:pt x="805671" y="1167509"/>
                  <a:pt x="807453" y="1315453"/>
                </a:cubicBezTo>
                <a:lnTo>
                  <a:pt x="21390" y="1336842"/>
                </a:lnTo>
                <a:close/>
              </a:path>
            </a:pathLst>
          </a:custGeom>
          <a:solidFill>
            <a:schemeClr val="accent4">
              <a:alpha val="59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5" name="TextBox 44"/>
          <p:cNvSpPr txBox="1"/>
          <p:nvPr/>
        </p:nvSpPr>
        <p:spPr>
          <a:xfrm>
            <a:off x="15750122" y="5678812"/>
            <a:ext cx="1532792" cy="646331"/>
          </a:xfrm>
          <a:prstGeom prst="rect">
            <a:avLst/>
          </a:prstGeom>
        </p:spPr>
        <p:txBody>
          <a:bodyPr wrap="none" rtlCol="0">
            <a:spAutoFit/>
          </a:bodyPr>
          <a:lstStyle/>
          <a:p>
            <a:pPr algn="ctr"/>
            <a:r>
              <a:rPr lang="en-US" dirty="0"/>
              <a:t>Confidence</a:t>
            </a:r>
          </a:p>
          <a:p>
            <a:pPr algn="ctr"/>
            <a:r>
              <a:rPr lang="en-US" dirty="0"/>
              <a:t>Interval</a:t>
            </a:r>
          </a:p>
        </p:txBody>
      </p:sp>
      <p:sp>
        <p:nvSpPr>
          <p:cNvPr id="46" name="TextBox 45"/>
          <p:cNvSpPr txBox="1"/>
          <p:nvPr/>
        </p:nvSpPr>
        <p:spPr>
          <a:xfrm>
            <a:off x="15252905" y="2956887"/>
            <a:ext cx="2446020" cy="1015663"/>
          </a:xfrm>
          <a:prstGeom prst="rect">
            <a:avLst/>
          </a:prstGeom>
        </p:spPr>
        <p:txBody>
          <a:bodyPr wrap="square" rtlCol="0">
            <a:spAutoFit/>
          </a:bodyPr>
          <a:lstStyle/>
          <a:p>
            <a:r>
              <a:rPr lang="en-US" sz="2000" dirty="0"/>
              <a:t>Variability in my </a:t>
            </a:r>
            <a:r>
              <a:rPr lang="en-US" sz="2000"/>
              <a:t>estimation procedure.</a:t>
            </a:r>
          </a:p>
        </p:txBody>
      </p:sp>
      <p:sp>
        <p:nvSpPr>
          <p:cNvPr id="47" name="Right Arrow 46"/>
          <p:cNvSpPr/>
          <p:nvPr/>
        </p:nvSpPr>
        <p:spPr>
          <a:xfrm rot="1206679">
            <a:off x="14777524" y="3697993"/>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8" name="Right Arrow 47"/>
          <p:cNvSpPr/>
          <p:nvPr/>
        </p:nvSpPr>
        <p:spPr>
          <a:xfrm>
            <a:off x="14808027" y="4686154"/>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9" name="Right Arrow 48"/>
          <p:cNvSpPr/>
          <p:nvPr/>
        </p:nvSpPr>
        <p:spPr>
          <a:xfrm rot="19115598">
            <a:off x="14868130" y="5658472"/>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2090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1"/>
                                        </p:tgtEl>
                                        <p:attrNameLst>
                                          <p:attrName>style.visibility</p:attrName>
                                        </p:attrNameLst>
                                      </p:cBhvr>
                                      <p:to>
                                        <p:strVal val="visible"/>
                                      </p:to>
                                    </p:set>
                                    <p:animEffect transition="in" filter="fade">
                                      <p:cBhvr>
                                        <p:cTn id="21" dur="500"/>
                                        <p:tgtEl>
                                          <p:spTgt spid="6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6"/>
                                        </p:tgtEl>
                                        <p:attrNameLst>
                                          <p:attrName>style.visibility</p:attrName>
                                        </p:attrNameLst>
                                      </p:cBhvr>
                                      <p:to>
                                        <p:strVal val="visible"/>
                                      </p:to>
                                    </p:set>
                                    <p:animEffect transition="in" filter="fade">
                                      <p:cBhvr>
                                        <p:cTn id="24" dur="500"/>
                                        <p:tgtEl>
                                          <p:spTgt spid="96"/>
                                        </p:tgtEl>
                                      </p:cBhvr>
                                    </p:animEffect>
                                  </p:childTnLst>
                                </p:cTn>
                              </p:par>
                              <p:par>
                                <p:cTn id="25" presetID="10" presetClass="entr" presetSubtype="0" fill="hold" nodeType="withEffect">
                                  <p:stCondLst>
                                    <p:cond delay="0"/>
                                  </p:stCondLst>
                                  <p:childTnLst>
                                    <p:set>
                                      <p:cBhvr>
                                        <p:cTn id="26" dur="1" fill="hold">
                                          <p:stCondLst>
                                            <p:cond delay="0"/>
                                          </p:stCondLst>
                                        </p:cTn>
                                        <p:tgtEl>
                                          <p:spTgt spid="79"/>
                                        </p:tgtEl>
                                        <p:attrNameLst>
                                          <p:attrName>style.visibility</p:attrName>
                                        </p:attrNameLst>
                                      </p:cBhvr>
                                      <p:to>
                                        <p:strVal val="visible"/>
                                      </p:to>
                                    </p:set>
                                    <p:animEffect transition="in" filter="fade">
                                      <p:cBhvr>
                                        <p:cTn id="27" dur="500"/>
                                        <p:tgtEl>
                                          <p:spTgt spid="7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500"/>
                                        <p:tgtEl>
                                          <p:spTgt spid="66"/>
                                        </p:tgtEl>
                                      </p:cBhvr>
                                    </p:animEffect>
                                  </p:childTnLst>
                                </p:cTn>
                              </p:par>
                              <p:par>
                                <p:cTn id="33" presetID="10" presetClass="entr" presetSubtype="0" fill="hold" nodeType="withEffect">
                                  <p:stCondLst>
                                    <p:cond delay="0"/>
                                  </p:stCondLst>
                                  <p:childTnLst>
                                    <p:set>
                                      <p:cBhvr>
                                        <p:cTn id="34" dur="1" fill="hold">
                                          <p:stCondLst>
                                            <p:cond delay="0"/>
                                          </p:stCondLst>
                                        </p:cTn>
                                        <p:tgtEl>
                                          <p:spTgt spid="77"/>
                                        </p:tgtEl>
                                        <p:attrNameLst>
                                          <p:attrName>style.visibility</p:attrName>
                                        </p:attrNameLst>
                                      </p:cBhvr>
                                      <p:to>
                                        <p:strVal val="visible"/>
                                      </p:to>
                                    </p:set>
                                    <p:animEffect transition="in" filter="fade">
                                      <p:cBhvr>
                                        <p:cTn id="35" dur="500"/>
                                        <p:tgtEl>
                                          <p:spTgt spid="77"/>
                                        </p:tgtEl>
                                      </p:cBhvr>
                                    </p:animEffect>
                                  </p:childTnLst>
                                </p:cTn>
                              </p:par>
                              <p:par>
                                <p:cTn id="36" presetID="10" presetClass="entr" presetSubtype="0" fill="hold" nodeType="withEffect">
                                  <p:stCondLst>
                                    <p:cond delay="0"/>
                                  </p:stCondLst>
                                  <p:childTnLst>
                                    <p:set>
                                      <p:cBhvr>
                                        <p:cTn id="37" dur="1" fill="hold">
                                          <p:stCondLst>
                                            <p:cond delay="0"/>
                                          </p:stCondLst>
                                        </p:cTn>
                                        <p:tgtEl>
                                          <p:spTgt spid="71"/>
                                        </p:tgtEl>
                                        <p:attrNameLst>
                                          <p:attrName>style.visibility</p:attrName>
                                        </p:attrNameLst>
                                      </p:cBhvr>
                                      <p:to>
                                        <p:strVal val="visible"/>
                                      </p:to>
                                    </p:set>
                                    <p:animEffect transition="in" filter="fade">
                                      <p:cBhvr>
                                        <p:cTn id="38" dur="500"/>
                                        <p:tgtEl>
                                          <p:spTgt spid="71"/>
                                        </p:tgtEl>
                                      </p:cBhvr>
                                    </p:animEffect>
                                  </p:childTnLst>
                                </p:cTn>
                              </p:par>
                              <p:par>
                                <p:cTn id="39" presetID="10" presetClass="entr" presetSubtype="0" fill="hold" nodeType="withEffect">
                                  <p:stCondLst>
                                    <p:cond delay="0"/>
                                  </p:stCondLst>
                                  <p:childTnLst>
                                    <p:set>
                                      <p:cBhvr>
                                        <p:cTn id="40" dur="1" fill="hold">
                                          <p:stCondLst>
                                            <p:cond delay="0"/>
                                          </p:stCondLst>
                                        </p:cTn>
                                        <p:tgtEl>
                                          <p:spTgt spid="80"/>
                                        </p:tgtEl>
                                        <p:attrNameLst>
                                          <p:attrName>style.visibility</p:attrName>
                                        </p:attrNameLst>
                                      </p:cBhvr>
                                      <p:to>
                                        <p:strVal val="visible"/>
                                      </p:to>
                                    </p:set>
                                    <p:animEffect transition="in" filter="fade">
                                      <p:cBhvr>
                                        <p:cTn id="41" dur="500"/>
                                        <p:tgtEl>
                                          <p:spTgt spid="8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7" grpId="0"/>
      <p:bldP spid="15" grpId="0"/>
      <p:bldP spid="9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uFillTx/>
              </a:rPr>
            </a:br>
            <a:br>
              <a:rPr lang="en-US" dirty="0"/>
            </a:br>
            <a:r>
              <a:rPr lang="en-US" sz="6700" dirty="0"/>
              <a:t>Recap:</a:t>
            </a:r>
            <a:br>
              <a:rPr lang="en-US" sz="6700" dirty="0"/>
            </a:br>
            <a:endParaRPr lang="en-US" sz="6700" i="1" dirty="0">
              <a:uFillTx/>
            </a:endParaRPr>
          </a:p>
        </p:txBody>
      </p:sp>
      <p:sp>
        <p:nvSpPr>
          <p:cNvPr id="3" name="Content Placeholder 2"/>
          <p:cNvSpPr>
            <a:spLocks noGrp="1"/>
          </p:cNvSpPr>
          <p:nvPr>
            <p:ph idx="1"/>
          </p:nvPr>
        </p:nvSpPr>
        <p:spPr/>
        <p:txBody>
          <a:bodyPr/>
          <a:lstStyle/>
          <a:p>
            <a:pPr marL="528637" indent="-514350">
              <a:buFont typeface="+mj-lt"/>
              <a:buAutoNum type="arabicPeriod"/>
            </a:pPr>
            <a:r>
              <a:rPr lang="en-US" dirty="0">
                <a:solidFill>
                  <a:srgbClr val="FFFF00"/>
                </a:solidFill>
              </a:rPr>
              <a:t>Population</a:t>
            </a:r>
            <a:r>
              <a:rPr lang="en-US" dirty="0"/>
              <a:t> – Group that we want to generalize our findings to (What we expect)</a:t>
            </a:r>
          </a:p>
          <a:p>
            <a:pPr marL="528637" indent="-514350">
              <a:buFont typeface="+mj-lt"/>
              <a:buAutoNum type="arabicPeriod"/>
            </a:pPr>
            <a:r>
              <a:rPr lang="en-US" dirty="0">
                <a:solidFill>
                  <a:srgbClr val="FFFF00"/>
                </a:solidFill>
              </a:rPr>
              <a:t>Data Production </a:t>
            </a:r>
            <a:r>
              <a:rPr lang="en-US" dirty="0"/>
              <a:t>– How the sample is generated from the population</a:t>
            </a:r>
          </a:p>
          <a:p>
            <a:pPr marL="528637" indent="-514350">
              <a:buFont typeface="+mj-lt"/>
              <a:buAutoNum type="arabicPeriod"/>
            </a:pPr>
            <a:r>
              <a:rPr lang="en-US" dirty="0">
                <a:solidFill>
                  <a:srgbClr val="FFFF00"/>
                </a:solidFill>
              </a:rPr>
              <a:t>Sample</a:t>
            </a:r>
            <a:r>
              <a:rPr lang="en-US" dirty="0"/>
              <a:t> – What we get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320675"/>
            <a:ext cx="11220450" cy="1325563"/>
          </a:xfrm>
        </p:spPr>
        <p:txBody>
          <a:bodyPr>
            <a:normAutofit/>
          </a:bodyPr>
          <a:lstStyle/>
          <a:p>
            <a:r>
              <a:rPr lang="en-US" sz="4000" dirty="0"/>
              <a:t>Bootstrap the Distribution of an Estimator</a:t>
            </a:r>
          </a:p>
        </p:txBody>
      </p:sp>
      <p:sp>
        <p:nvSpPr>
          <p:cNvPr id="3" name="Content Placeholder 2"/>
          <p:cNvSpPr>
            <a:spLocks noGrp="1"/>
          </p:cNvSpPr>
          <p:nvPr>
            <p:ph idx="1"/>
          </p:nvPr>
        </p:nvSpPr>
        <p:spPr>
          <a:xfrm>
            <a:off x="838200" y="1825626"/>
            <a:ext cx="10515600" cy="543502"/>
          </a:xfrm>
        </p:spPr>
        <p:txBody>
          <a:bodyPr/>
          <a:lstStyle/>
          <a:p>
            <a:r>
              <a:rPr lang="en-US" dirty="0"/>
              <a:t>Simulation method to estimate the </a:t>
            </a:r>
            <a:r>
              <a:rPr lang="en-US"/>
              <a:t>sample distribution.</a:t>
            </a:r>
          </a:p>
        </p:txBody>
      </p:sp>
      <p:pic>
        <p:nvPicPr>
          <p:cNvPr id="4" name="Picture 3"/>
          <p:cNvPicPr>
            <a:picLocks noChangeAspect="1"/>
          </p:cNvPicPr>
          <p:nvPr/>
        </p:nvPicPr>
        <p:blipFill>
          <a:blip r:embed="rId2"/>
          <a:stretch>
            <a:fillRect/>
          </a:stretch>
        </p:blipFill>
        <p:spPr>
          <a:xfrm>
            <a:off x="-3007820" y="3119164"/>
            <a:ext cx="2951018" cy="2951018"/>
          </a:xfrm>
          <a:prstGeom prst="rect">
            <a:avLst/>
          </a:prstGeom>
        </p:spPr>
      </p:pic>
      <p:sp>
        <p:nvSpPr>
          <p:cNvPr id="5" name="TextBox 4"/>
          <p:cNvSpPr txBox="1"/>
          <p:nvPr/>
        </p:nvSpPr>
        <p:spPr>
          <a:xfrm>
            <a:off x="-2550379" y="2842165"/>
            <a:ext cx="1792478" cy="461665"/>
          </a:xfrm>
          <a:prstGeom prst="rect">
            <a:avLst/>
          </a:prstGeom>
        </p:spPr>
        <p:txBody>
          <a:bodyPr wrap="none" rtlCol="0">
            <a:spAutoFit/>
          </a:bodyPr>
          <a:lstStyle/>
          <a:p>
            <a:r>
              <a:rPr lang="en-US" sz="2400"/>
              <a:t>Population</a:t>
            </a:r>
          </a:p>
        </p:txBody>
      </p:sp>
      <p:sp>
        <p:nvSpPr>
          <p:cNvPr id="6" name="TextBox 5"/>
          <p:cNvSpPr txBox="1"/>
          <p:nvPr/>
        </p:nvSpPr>
        <p:spPr>
          <a:xfrm>
            <a:off x="-2854949" y="5885516"/>
            <a:ext cx="2645276" cy="461665"/>
          </a:xfrm>
          <a:prstGeom prst="rect">
            <a:avLst/>
          </a:prstGeom>
        </p:spPr>
        <p:txBody>
          <a:bodyPr wrap="none" rtlCol="0">
            <a:spAutoFit/>
          </a:bodyPr>
          <a:lstStyle/>
          <a:p>
            <a:r>
              <a:rPr lang="en-US" sz="2400"/>
              <a:t>7.6 Billion People</a:t>
            </a:r>
          </a:p>
        </p:txBody>
      </p:sp>
      <p:grpSp>
        <p:nvGrpSpPr>
          <p:cNvPr id="21" name="Group 20"/>
          <p:cNvGrpSpPr/>
          <p:nvPr/>
        </p:nvGrpSpPr>
        <p:grpSpPr>
          <a:xfrm>
            <a:off x="1187557" y="2929757"/>
            <a:ext cx="1962987" cy="748146"/>
            <a:chOff x="4654310" y="2900226"/>
            <a:chExt cx="1962987" cy="748146"/>
          </a:xfrm>
        </p:grpSpPr>
        <p:sp>
          <p:nvSpPr>
            <p:cNvPr id="17" name="Freeform 1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8" name="Freeform 1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Freeform 1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Freeform 1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32" name="TextBox 31"/>
          <p:cNvSpPr txBox="1"/>
          <p:nvPr/>
        </p:nvSpPr>
        <p:spPr>
          <a:xfrm rot="20292917">
            <a:off x="-11572" y="3378106"/>
            <a:ext cx="1027845" cy="369332"/>
          </a:xfrm>
          <a:prstGeom prst="rect">
            <a:avLst/>
          </a:prstGeom>
        </p:spPr>
        <p:txBody>
          <a:bodyPr wrap="none" rtlCol="0">
            <a:spAutoFit/>
          </a:bodyPr>
          <a:lstStyle/>
          <a:p>
            <a:r>
              <a:rPr lang="en-US" dirty="0"/>
              <a:t>Sample</a:t>
            </a:r>
          </a:p>
        </p:txBody>
      </p:sp>
      <p:cxnSp>
        <p:nvCxnSpPr>
          <p:cNvPr id="34" name="Straight Arrow Connector 33"/>
          <p:cNvCxnSpPr/>
          <p:nvPr/>
        </p:nvCxnSpPr>
        <p:spPr>
          <a:xfrm flipV="1">
            <a:off x="86955" y="3562772"/>
            <a:ext cx="942841" cy="37538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7" name="TextBox 6"/>
          <p:cNvSpPr txBox="1"/>
          <p:nvPr/>
        </p:nvSpPr>
        <p:spPr>
          <a:xfrm>
            <a:off x="502351" y="2472833"/>
            <a:ext cx="3595856" cy="369332"/>
          </a:xfrm>
          <a:prstGeom prst="rect">
            <a:avLst/>
          </a:prstGeom>
        </p:spPr>
        <p:txBody>
          <a:bodyPr wrap="none" rtlCol="0">
            <a:spAutoFit/>
          </a:bodyPr>
          <a:lstStyle/>
          <a:p>
            <a:r>
              <a:rPr lang="en-US" dirty="0"/>
              <a:t>Pretend this </a:t>
            </a:r>
            <a:r>
              <a:rPr lang="en-US"/>
              <a:t>is your population!</a:t>
            </a:r>
          </a:p>
        </p:txBody>
      </p:sp>
      <p:grpSp>
        <p:nvGrpSpPr>
          <p:cNvPr id="61" name="Group 60"/>
          <p:cNvGrpSpPr/>
          <p:nvPr/>
        </p:nvGrpSpPr>
        <p:grpSpPr>
          <a:xfrm>
            <a:off x="4814992" y="4366468"/>
            <a:ext cx="1962987" cy="748146"/>
            <a:chOff x="4654310" y="2900226"/>
            <a:chExt cx="1962987" cy="748146"/>
          </a:xfrm>
        </p:grpSpPr>
        <p:sp>
          <p:nvSpPr>
            <p:cNvPr id="62" name="Freeform 6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3" name="Freeform 6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4" name="Freeform 6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5" name="Freeform 6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66" name="Group 65"/>
          <p:cNvGrpSpPr/>
          <p:nvPr/>
        </p:nvGrpSpPr>
        <p:grpSpPr>
          <a:xfrm>
            <a:off x="4785104" y="3279366"/>
            <a:ext cx="1962987" cy="748146"/>
            <a:chOff x="4654310" y="2900226"/>
            <a:chExt cx="1962987" cy="748146"/>
          </a:xfrm>
        </p:grpSpPr>
        <p:sp>
          <p:nvSpPr>
            <p:cNvPr id="67" name="Freeform 6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8" name="Freeform 6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0070C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9" name="Freeform 6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0" name="Freeform 6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71" name="Group 70"/>
          <p:cNvGrpSpPr/>
          <p:nvPr/>
        </p:nvGrpSpPr>
        <p:grpSpPr>
          <a:xfrm>
            <a:off x="4814992" y="5453570"/>
            <a:ext cx="1962987" cy="748146"/>
            <a:chOff x="4654310" y="2900226"/>
            <a:chExt cx="1962987" cy="748146"/>
          </a:xfrm>
        </p:grpSpPr>
        <p:sp>
          <p:nvSpPr>
            <p:cNvPr id="72" name="Freeform 7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3" name="Freeform 7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4" name="Freeform 7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5" name="Freeform 7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77" name="Straight Arrow Connector 76"/>
          <p:cNvCxnSpPr/>
          <p:nvPr/>
        </p:nvCxnSpPr>
        <p:spPr>
          <a:xfrm>
            <a:off x="3398175" y="3456230"/>
            <a:ext cx="1263193" cy="217376"/>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a:off x="3150544" y="3802661"/>
            <a:ext cx="1491920" cy="912345"/>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2826675" y="3938155"/>
            <a:ext cx="1815789" cy="1737347"/>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5" name="TextBox 14"/>
          <p:cNvSpPr txBox="1"/>
          <p:nvPr/>
        </p:nvSpPr>
        <p:spPr>
          <a:xfrm>
            <a:off x="4682407" y="2819127"/>
            <a:ext cx="2246128" cy="369332"/>
          </a:xfrm>
          <a:prstGeom prst="rect">
            <a:avLst/>
          </a:prstGeom>
        </p:spPr>
        <p:txBody>
          <a:bodyPr wrap="none" rtlCol="0">
            <a:spAutoFit/>
          </a:bodyPr>
          <a:lstStyle/>
          <a:p>
            <a:r>
              <a:rPr lang="en-US"/>
              <a:t>Bootstrap Samples</a:t>
            </a:r>
          </a:p>
        </p:txBody>
      </p:sp>
      <p:sp>
        <p:nvSpPr>
          <p:cNvPr id="96" name="TextBox 95"/>
          <p:cNvSpPr txBox="1"/>
          <p:nvPr/>
        </p:nvSpPr>
        <p:spPr>
          <a:xfrm rot="1862333">
            <a:off x="2542979" y="3901807"/>
            <a:ext cx="2780761" cy="707886"/>
          </a:xfrm>
          <a:prstGeom prst="rect">
            <a:avLst/>
          </a:prstGeom>
        </p:spPr>
        <p:txBody>
          <a:bodyPr wrap="square" rtlCol="0">
            <a:spAutoFit/>
          </a:bodyPr>
          <a:lstStyle/>
          <a:p>
            <a:pPr algn="ctr"/>
            <a:r>
              <a:rPr lang="en-US" sz="2000" dirty="0"/>
              <a:t>Sample </a:t>
            </a:r>
            <a:r>
              <a:rPr lang="en-US" sz="2000" b="1" dirty="0"/>
              <a:t>with</a:t>
            </a:r>
            <a:br>
              <a:rPr lang="en-US" sz="2000" b="1" dirty="0"/>
            </a:br>
            <a:r>
              <a:rPr lang="en-US" sz="2000" b="1" dirty="0"/>
              <a:t>replacement</a:t>
            </a:r>
          </a:p>
        </p:txBody>
      </p:sp>
      <p:pic>
        <p:nvPicPr>
          <p:cNvPr id="36" name="Picture 35"/>
          <p:cNvPicPr>
            <a:picLocks noChangeAspect="1"/>
          </p:cNvPicPr>
          <p:nvPr/>
        </p:nvPicPr>
        <p:blipFill>
          <a:blip r:embed="rId3"/>
          <a:stretch>
            <a:fillRect/>
          </a:stretch>
        </p:blipFill>
        <p:spPr>
          <a:xfrm>
            <a:off x="7264700" y="3285821"/>
            <a:ext cx="1752600" cy="533400"/>
          </a:xfrm>
          <a:prstGeom prst="rect">
            <a:avLst/>
          </a:prstGeom>
        </p:spPr>
      </p:pic>
      <p:pic>
        <p:nvPicPr>
          <p:cNvPr id="37" name="Picture 36"/>
          <p:cNvPicPr>
            <a:picLocks noChangeAspect="1"/>
          </p:cNvPicPr>
          <p:nvPr/>
        </p:nvPicPr>
        <p:blipFill>
          <a:blip r:embed="rId4"/>
          <a:stretch>
            <a:fillRect/>
          </a:stretch>
        </p:blipFill>
        <p:spPr>
          <a:xfrm>
            <a:off x="7264342" y="4448306"/>
            <a:ext cx="1752600" cy="533400"/>
          </a:xfrm>
          <a:prstGeom prst="rect">
            <a:avLst/>
          </a:prstGeom>
        </p:spPr>
      </p:pic>
      <p:pic>
        <p:nvPicPr>
          <p:cNvPr id="38" name="Picture 37"/>
          <p:cNvPicPr>
            <a:picLocks noChangeAspect="1"/>
          </p:cNvPicPr>
          <p:nvPr/>
        </p:nvPicPr>
        <p:blipFill>
          <a:blip r:embed="rId5"/>
          <a:stretch>
            <a:fillRect/>
          </a:stretch>
        </p:blipFill>
        <p:spPr>
          <a:xfrm>
            <a:off x="7264342" y="5719743"/>
            <a:ext cx="1765300" cy="533400"/>
          </a:xfrm>
          <a:prstGeom prst="rect">
            <a:avLst/>
          </a:prstGeom>
        </p:spPr>
      </p:pic>
      <p:sp>
        <p:nvSpPr>
          <p:cNvPr id="39" name="Right Arrow 38"/>
          <p:cNvSpPr/>
          <p:nvPr/>
        </p:nvSpPr>
        <p:spPr>
          <a:xfrm>
            <a:off x="6918981" y="3407048"/>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Right Arrow 39"/>
          <p:cNvSpPr/>
          <p:nvPr/>
        </p:nvSpPr>
        <p:spPr>
          <a:xfrm>
            <a:off x="6918981" y="4587029"/>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ight Arrow 40"/>
          <p:cNvSpPr/>
          <p:nvPr/>
        </p:nvSpPr>
        <p:spPr>
          <a:xfrm>
            <a:off x="6918981" y="5836665"/>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6" name="Content Placeholder 6" descr="mean_hist1000v2.pdf"/>
          <p:cNvPicPr>
            <a:picLocks noChangeAspect="1"/>
          </p:cNvPicPr>
          <p:nvPr/>
        </p:nvPicPr>
        <p:blipFill>
          <a:blip r:embed="rId6" cstate="screen">
            <a:extLst>
              <a:ext uri="{28A0092B-C50C-407E-A947-70E740481C1C}">
                <a14:useLocalDpi xmlns:a14="http://schemas.microsoft.com/office/drawing/2010/main"/>
              </a:ext>
            </a:extLst>
          </a:blip>
          <a:srcRect t="-11074" b="-11074"/>
          <a:stretch>
            <a:fillRect/>
          </a:stretch>
        </p:blipFill>
        <p:spPr>
          <a:xfrm>
            <a:off x="9495019" y="3529579"/>
            <a:ext cx="2996308" cy="2516202"/>
          </a:xfrm>
          <a:prstGeom prst="rect">
            <a:avLst/>
          </a:prstGeom>
        </p:spPr>
      </p:pic>
      <p:sp>
        <p:nvSpPr>
          <p:cNvPr id="47" name="Freeform 46"/>
          <p:cNvSpPr/>
          <p:nvPr/>
        </p:nvSpPr>
        <p:spPr>
          <a:xfrm>
            <a:off x="10609053" y="4236266"/>
            <a:ext cx="807453" cy="1336842"/>
          </a:xfrm>
          <a:custGeom>
            <a:avLst/>
            <a:gdLst>
              <a:gd name="connsiteX0" fmla="*/ 21390 w 807453"/>
              <a:gd name="connsiteY0" fmla="*/ 1336842 h 1336842"/>
              <a:gd name="connsiteX1" fmla="*/ 0 w 807453"/>
              <a:gd name="connsiteY1" fmla="*/ 807453 h 1336842"/>
              <a:gd name="connsiteX2" fmla="*/ 96253 w 807453"/>
              <a:gd name="connsiteY2" fmla="*/ 593558 h 1336842"/>
              <a:gd name="connsiteX3" fmla="*/ 213895 w 807453"/>
              <a:gd name="connsiteY3" fmla="*/ 256674 h 1336842"/>
              <a:gd name="connsiteX4" fmla="*/ 320842 w 807453"/>
              <a:gd name="connsiteY4" fmla="*/ 58821 h 1336842"/>
              <a:gd name="connsiteX5" fmla="*/ 422442 w 807453"/>
              <a:gd name="connsiteY5" fmla="*/ 0 h 1336842"/>
              <a:gd name="connsiteX6" fmla="*/ 497306 w 807453"/>
              <a:gd name="connsiteY6" fmla="*/ 37432 h 1336842"/>
              <a:gd name="connsiteX7" fmla="*/ 561474 w 807453"/>
              <a:gd name="connsiteY7" fmla="*/ 187158 h 1336842"/>
              <a:gd name="connsiteX8" fmla="*/ 689811 w 807453"/>
              <a:gd name="connsiteY8" fmla="*/ 524042 h 1336842"/>
              <a:gd name="connsiteX9" fmla="*/ 802106 w 807453"/>
              <a:gd name="connsiteY9" fmla="*/ 871621 h 1336842"/>
              <a:gd name="connsiteX10" fmla="*/ 807453 w 807453"/>
              <a:gd name="connsiteY10" fmla="*/ 1315453 h 1336842"/>
              <a:gd name="connsiteX11" fmla="*/ 21390 w 807453"/>
              <a:gd name="connsiteY11" fmla="*/ 1336842 h 1336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7453" h="1336842">
                <a:moveTo>
                  <a:pt x="21390" y="1336842"/>
                </a:moveTo>
                <a:lnTo>
                  <a:pt x="0" y="807453"/>
                </a:lnTo>
                <a:lnTo>
                  <a:pt x="96253" y="593558"/>
                </a:lnTo>
                <a:lnTo>
                  <a:pt x="213895" y="256674"/>
                </a:lnTo>
                <a:lnTo>
                  <a:pt x="320842" y="58821"/>
                </a:lnTo>
                <a:lnTo>
                  <a:pt x="422442" y="0"/>
                </a:lnTo>
                <a:lnTo>
                  <a:pt x="497306" y="37432"/>
                </a:lnTo>
                <a:lnTo>
                  <a:pt x="561474" y="187158"/>
                </a:lnTo>
                <a:lnTo>
                  <a:pt x="689811" y="524042"/>
                </a:lnTo>
                <a:lnTo>
                  <a:pt x="802106" y="871621"/>
                </a:lnTo>
                <a:cubicBezTo>
                  <a:pt x="803888" y="1019565"/>
                  <a:pt x="805671" y="1167509"/>
                  <a:pt x="807453" y="1315453"/>
                </a:cubicBezTo>
                <a:lnTo>
                  <a:pt x="21390" y="1336842"/>
                </a:lnTo>
                <a:close/>
              </a:path>
            </a:pathLst>
          </a:custGeom>
          <a:solidFill>
            <a:schemeClr val="accent4">
              <a:alpha val="59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8" name="TextBox 47"/>
          <p:cNvSpPr txBox="1"/>
          <p:nvPr/>
        </p:nvSpPr>
        <p:spPr>
          <a:xfrm>
            <a:off x="10245696" y="5678812"/>
            <a:ext cx="1532792" cy="646331"/>
          </a:xfrm>
          <a:prstGeom prst="rect">
            <a:avLst/>
          </a:prstGeom>
        </p:spPr>
        <p:txBody>
          <a:bodyPr wrap="none" rtlCol="0">
            <a:spAutoFit/>
          </a:bodyPr>
          <a:lstStyle/>
          <a:p>
            <a:pPr algn="ctr"/>
            <a:r>
              <a:rPr lang="en-US" dirty="0"/>
              <a:t>Confidence</a:t>
            </a:r>
          </a:p>
          <a:p>
            <a:pPr algn="ctr"/>
            <a:r>
              <a:rPr lang="en-US" dirty="0"/>
              <a:t>Interval</a:t>
            </a:r>
          </a:p>
        </p:txBody>
      </p:sp>
      <p:sp>
        <p:nvSpPr>
          <p:cNvPr id="49" name="TextBox 48"/>
          <p:cNvSpPr txBox="1"/>
          <p:nvPr/>
        </p:nvSpPr>
        <p:spPr>
          <a:xfrm>
            <a:off x="9748479" y="2956887"/>
            <a:ext cx="2446020" cy="1015663"/>
          </a:xfrm>
          <a:prstGeom prst="rect">
            <a:avLst/>
          </a:prstGeom>
        </p:spPr>
        <p:txBody>
          <a:bodyPr wrap="square" rtlCol="0">
            <a:spAutoFit/>
          </a:bodyPr>
          <a:lstStyle/>
          <a:p>
            <a:r>
              <a:rPr lang="en-US" sz="2000" dirty="0"/>
              <a:t>Variability in my </a:t>
            </a:r>
            <a:r>
              <a:rPr lang="en-US" sz="2000"/>
              <a:t>estimation procedure.</a:t>
            </a:r>
          </a:p>
        </p:txBody>
      </p:sp>
      <p:sp>
        <p:nvSpPr>
          <p:cNvPr id="42" name="Right Arrow 41"/>
          <p:cNvSpPr/>
          <p:nvPr/>
        </p:nvSpPr>
        <p:spPr>
          <a:xfrm rot="1206679">
            <a:off x="9273098" y="3697993"/>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 name="Right Arrow 42"/>
          <p:cNvSpPr/>
          <p:nvPr/>
        </p:nvSpPr>
        <p:spPr>
          <a:xfrm>
            <a:off x="9303601" y="4686154"/>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4" name="Right Arrow 43"/>
          <p:cNvSpPr/>
          <p:nvPr/>
        </p:nvSpPr>
        <p:spPr>
          <a:xfrm rot="19115598">
            <a:off x="9363704" y="5658472"/>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31882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6" descr="mean_hist1000v2.pdf"/>
          <p:cNvPicPr>
            <a:picLocks noChangeAspect="1"/>
          </p:cNvPicPr>
          <p:nvPr/>
        </p:nvPicPr>
        <p:blipFill>
          <a:blip r:embed="rId2" cstate="screen">
            <a:extLst>
              <a:ext uri="{28A0092B-C50C-407E-A947-70E740481C1C}">
                <a14:useLocalDpi xmlns:a14="http://schemas.microsoft.com/office/drawing/2010/main"/>
              </a:ext>
            </a:extLst>
          </a:blip>
          <a:srcRect t="-11074" b="-11074"/>
          <a:stretch>
            <a:fillRect/>
          </a:stretch>
        </p:blipFill>
        <p:spPr>
          <a:xfrm>
            <a:off x="3782290" y="152401"/>
            <a:ext cx="8628190" cy="7245674"/>
          </a:xfrm>
          <a:prstGeom prst="rect">
            <a:avLst/>
          </a:prstGeom>
        </p:spPr>
      </p:pic>
      <p:sp>
        <p:nvSpPr>
          <p:cNvPr id="2" name="Title 1"/>
          <p:cNvSpPr>
            <a:spLocks noGrp="1"/>
          </p:cNvSpPr>
          <p:nvPr>
            <p:ph type="title"/>
          </p:nvPr>
        </p:nvSpPr>
        <p:spPr/>
        <p:txBody>
          <a:bodyPr/>
          <a:lstStyle/>
          <a:p>
            <a:r>
              <a:rPr lang="en-US" dirty="0"/>
              <a:t>Boot Strap Confidence Interval</a:t>
            </a:r>
          </a:p>
        </p:txBody>
      </p:sp>
      <p:sp>
        <p:nvSpPr>
          <p:cNvPr id="3" name="Content Placeholder 2"/>
          <p:cNvSpPr>
            <a:spLocks noGrp="1"/>
          </p:cNvSpPr>
          <p:nvPr>
            <p:ph idx="1"/>
          </p:nvPr>
        </p:nvSpPr>
        <p:spPr>
          <a:xfrm>
            <a:off x="502941" y="2183563"/>
            <a:ext cx="3911743" cy="3411604"/>
          </a:xfrm>
          <a:solidFill>
            <a:schemeClr val="bg1">
              <a:alpha val="76000"/>
            </a:schemeClr>
          </a:solidFill>
        </p:spPr>
        <p:txBody>
          <a:bodyPr/>
          <a:lstStyle/>
          <a:p>
            <a:r>
              <a:rPr lang="en-US" dirty="0"/>
              <a:t>Construct a 95% confidence interval by taking the 2.5% and (100 - 2.5)% quantiles</a:t>
            </a:r>
          </a:p>
          <a:p>
            <a:pPr marL="14287" indent="0">
              <a:buNone/>
            </a:pPr>
            <a:endParaRPr lang="en-US" dirty="0"/>
          </a:p>
        </p:txBody>
      </p:sp>
      <p:sp>
        <p:nvSpPr>
          <p:cNvPr id="10" name="Left-Right Arrow 9"/>
          <p:cNvSpPr/>
          <p:nvPr/>
        </p:nvSpPr>
        <p:spPr>
          <a:xfrm>
            <a:off x="6330833" y="5690156"/>
            <a:ext cx="3509588" cy="227727"/>
          </a:xfrm>
          <a:prstGeom prst="lef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grpSp>
        <p:nvGrpSpPr>
          <p:cNvPr id="15" name="Group 14"/>
          <p:cNvGrpSpPr/>
          <p:nvPr/>
        </p:nvGrpSpPr>
        <p:grpSpPr>
          <a:xfrm>
            <a:off x="5178626" y="5387460"/>
            <a:ext cx="1263738" cy="902503"/>
            <a:chOff x="5178626" y="5387460"/>
            <a:chExt cx="1263738" cy="902503"/>
          </a:xfrm>
        </p:grpSpPr>
        <p:sp>
          <p:nvSpPr>
            <p:cNvPr id="5" name="Triangle 4"/>
            <p:cNvSpPr/>
            <p:nvPr/>
          </p:nvSpPr>
          <p:spPr>
            <a:xfrm>
              <a:off x="6120938" y="6012872"/>
              <a:ext cx="321426" cy="277091"/>
            </a:xfrm>
            <a:prstGeom prst="triangl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6" name="Freeform 5"/>
            <p:cNvSpPr/>
            <p:nvPr/>
          </p:nvSpPr>
          <p:spPr>
            <a:xfrm>
              <a:off x="5178626" y="5548847"/>
              <a:ext cx="1092820" cy="450509"/>
            </a:xfrm>
            <a:custGeom>
              <a:avLst/>
              <a:gdLst>
                <a:gd name="connsiteX0" fmla="*/ 0 w 1092820"/>
                <a:gd name="connsiteY0" fmla="*/ 437128 h 450509"/>
                <a:gd name="connsiteX1" fmla="*/ 321155 w 1092820"/>
                <a:gd name="connsiteY1" fmla="*/ 428207 h 450509"/>
                <a:gd name="connsiteX2" fmla="*/ 682455 w 1092820"/>
                <a:gd name="connsiteY2" fmla="*/ 298853 h 450509"/>
                <a:gd name="connsiteX3" fmla="*/ 959005 w 1092820"/>
                <a:gd name="connsiteY3" fmla="*/ 111512 h 450509"/>
                <a:gd name="connsiteX4" fmla="*/ 1092820 w 1092820"/>
                <a:gd name="connsiteY4" fmla="*/ 0 h 450509"/>
                <a:gd name="connsiteX5" fmla="*/ 1092820 w 1092820"/>
                <a:gd name="connsiteY5" fmla="*/ 450509 h 450509"/>
                <a:gd name="connsiteX6" fmla="*/ 0 w 1092820"/>
                <a:gd name="connsiteY6" fmla="*/ 437128 h 450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820" h="450509">
                  <a:moveTo>
                    <a:pt x="0" y="437128"/>
                  </a:moveTo>
                  <a:lnTo>
                    <a:pt x="321155" y="428207"/>
                  </a:lnTo>
                  <a:lnTo>
                    <a:pt x="682455" y="298853"/>
                  </a:lnTo>
                  <a:lnTo>
                    <a:pt x="959005" y="111512"/>
                  </a:lnTo>
                  <a:lnTo>
                    <a:pt x="1092820" y="0"/>
                  </a:lnTo>
                  <a:lnTo>
                    <a:pt x="1092820" y="450509"/>
                  </a:lnTo>
                  <a:lnTo>
                    <a:pt x="0" y="437128"/>
                  </a:lnTo>
                  <a:close/>
                </a:path>
              </a:pathLst>
            </a:custGeom>
            <a:solidFill>
              <a:schemeClr val="accent4">
                <a:alpha val="81000"/>
              </a:schemeClr>
            </a:solidFill>
            <a:ln>
              <a:solidFill>
                <a:schemeClr val="accent4"/>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1" name="TextBox 10"/>
            <p:cNvSpPr txBox="1"/>
            <p:nvPr/>
          </p:nvSpPr>
          <p:spPr>
            <a:xfrm>
              <a:off x="5178792" y="5387460"/>
              <a:ext cx="848309" cy="461665"/>
            </a:xfrm>
            <a:prstGeom prst="rect">
              <a:avLst/>
            </a:prstGeom>
          </p:spPr>
          <p:txBody>
            <a:bodyPr wrap="none" rtlCol="0">
              <a:spAutoFit/>
            </a:bodyPr>
            <a:lstStyle/>
            <a:p>
              <a:r>
                <a:rPr lang="en-US" sz="2400"/>
                <a:t>2.5%</a:t>
              </a:r>
            </a:p>
          </p:txBody>
        </p:sp>
      </p:grpSp>
      <p:grpSp>
        <p:nvGrpSpPr>
          <p:cNvPr id="14" name="Group 13"/>
          <p:cNvGrpSpPr/>
          <p:nvPr/>
        </p:nvGrpSpPr>
        <p:grpSpPr>
          <a:xfrm>
            <a:off x="9695888" y="5434687"/>
            <a:ext cx="1535466" cy="855275"/>
            <a:chOff x="9695888" y="5434687"/>
            <a:chExt cx="1535466" cy="855275"/>
          </a:xfrm>
        </p:grpSpPr>
        <p:sp>
          <p:nvSpPr>
            <p:cNvPr id="7" name="Triangle 6"/>
            <p:cNvSpPr/>
            <p:nvPr/>
          </p:nvSpPr>
          <p:spPr>
            <a:xfrm>
              <a:off x="9695888" y="6012871"/>
              <a:ext cx="321426" cy="277091"/>
            </a:xfrm>
            <a:prstGeom prst="triangl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9" name="Freeform 8"/>
            <p:cNvSpPr/>
            <p:nvPr/>
          </p:nvSpPr>
          <p:spPr>
            <a:xfrm>
              <a:off x="9856601" y="5505319"/>
              <a:ext cx="1374753" cy="491884"/>
            </a:xfrm>
            <a:custGeom>
              <a:avLst/>
              <a:gdLst>
                <a:gd name="connsiteX0" fmla="*/ 1374753 w 1374753"/>
                <a:gd name="connsiteY0" fmla="*/ 485578 h 491884"/>
                <a:gd name="connsiteX1" fmla="*/ 1090974 w 1374753"/>
                <a:gd name="connsiteY1" fmla="*/ 479271 h 491884"/>
                <a:gd name="connsiteX2" fmla="*/ 750439 w 1374753"/>
                <a:gd name="connsiteY2" fmla="*/ 435128 h 491884"/>
                <a:gd name="connsiteX3" fmla="*/ 466660 w 1374753"/>
                <a:gd name="connsiteY3" fmla="*/ 416209 h 491884"/>
                <a:gd name="connsiteX4" fmla="*/ 283780 w 1374753"/>
                <a:gd name="connsiteY4" fmla="*/ 315310 h 491884"/>
                <a:gd name="connsiteX5" fmla="*/ 0 w 1374753"/>
                <a:gd name="connsiteY5" fmla="*/ 0 h 491884"/>
                <a:gd name="connsiteX6" fmla="*/ 0 w 1374753"/>
                <a:gd name="connsiteY6" fmla="*/ 491884 h 491884"/>
                <a:gd name="connsiteX7" fmla="*/ 1374753 w 1374753"/>
                <a:gd name="connsiteY7" fmla="*/ 485578 h 49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753" h="491884">
                  <a:moveTo>
                    <a:pt x="1374753" y="485578"/>
                  </a:moveTo>
                  <a:lnTo>
                    <a:pt x="1090974" y="479271"/>
                  </a:lnTo>
                  <a:lnTo>
                    <a:pt x="750439" y="435128"/>
                  </a:lnTo>
                  <a:lnTo>
                    <a:pt x="466660" y="416209"/>
                  </a:lnTo>
                  <a:lnTo>
                    <a:pt x="283780" y="315310"/>
                  </a:lnTo>
                  <a:lnTo>
                    <a:pt x="0" y="0"/>
                  </a:lnTo>
                  <a:lnTo>
                    <a:pt x="0" y="491884"/>
                  </a:lnTo>
                  <a:lnTo>
                    <a:pt x="1374753" y="485578"/>
                  </a:lnTo>
                  <a:close/>
                </a:path>
              </a:pathLst>
            </a:custGeom>
            <a:solidFill>
              <a:schemeClr val="accent4">
                <a:alpha val="81000"/>
              </a:schemeClr>
            </a:solidFill>
            <a:ln>
              <a:solidFill>
                <a:schemeClr val="accent4"/>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2" name="TextBox 11"/>
            <p:cNvSpPr txBox="1"/>
            <p:nvPr/>
          </p:nvSpPr>
          <p:spPr>
            <a:xfrm>
              <a:off x="10130449" y="5434687"/>
              <a:ext cx="848309" cy="461665"/>
            </a:xfrm>
            <a:prstGeom prst="rect">
              <a:avLst/>
            </a:prstGeom>
          </p:spPr>
          <p:txBody>
            <a:bodyPr wrap="none" rtlCol="0">
              <a:spAutoFit/>
            </a:bodyPr>
            <a:lstStyle/>
            <a:p>
              <a:r>
                <a:rPr lang="en-US" sz="2400"/>
                <a:t>2.5%</a:t>
              </a:r>
            </a:p>
          </p:txBody>
        </p:sp>
      </p:grpSp>
      <p:sp>
        <p:nvSpPr>
          <p:cNvPr id="13" name="TextBox 12"/>
          <p:cNvSpPr txBox="1"/>
          <p:nvPr/>
        </p:nvSpPr>
        <p:spPr>
          <a:xfrm>
            <a:off x="7617728" y="4597385"/>
            <a:ext cx="957313" cy="584775"/>
          </a:xfrm>
          <a:prstGeom prst="rect">
            <a:avLst/>
          </a:prstGeom>
        </p:spPr>
        <p:txBody>
          <a:bodyPr wrap="none" rtlCol="0">
            <a:spAutoFit/>
          </a:bodyPr>
          <a:lstStyle/>
          <a:p>
            <a:r>
              <a:rPr lang="en-US" sz="3200"/>
              <a:t>95%</a:t>
            </a:r>
          </a:p>
        </p:txBody>
      </p:sp>
    </p:spTree>
    <p:extLst>
      <p:ext uri="{BB962C8B-B14F-4D97-AF65-F5344CB8AC3E}">
        <p14:creationId xmlns:p14="http://schemas.microsoft.com/office/powerpoint/2010/main" val="33814950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Idea</a:t>
            </a:r>
          </a:p>
        </p:txBody>
      </p:sp>
      <p:sp>
        <p:nvSpPr>
          <p:cNvPr id="3" name="Content Placeholder 2"/>
          <p:cNvSpPr>
            <a:spLocks noGrp="1"/>
          </p:cNvSpPr>
          <p:nvPr>
            <p:ph idx="1"/>
          </p:nvPr>
        </p:nvSpPr>
        <p:spPr/>
        <p:txBody>
          <a:bodyPr>
            <a:normAutofit/>
          </a:bodyPr>
          <a:lstStyle/>
          <a:p>
            <a:r>
              <a:rPr lang="en-US" dirty="0"/>
              <a:t>We generate bootstrap samples from the bootstrap population in a similar manner as the way the sample was generated from the population – </a:t>
            </a:r>
          </a:p>
          <a:p>
            <a:r>
              <a:rPr lang="en-US" dirty="0">
                <a:solidFill>
                  <a:srgbClr val="3366FF"/>
                </a:solidFill>
              </a:rPr>
              <a:t>To Do This We Need To Know the Chance Process That Generated Our Data </a:t>
            </a:r>
          </a:p>
          <a:p>
            <a:r>
              <a:rPr lang="en-US" dirty="0"/>
              <a:t>We compute the bootstrap statistic from the bootstrap sample, in the same way we compute the statistic from the sample</a:t>
            </a:r>
          </a:p>
          <a:p>
            <a:pPr marL="0" indent="0">
              <a:buNone/>
            </a:pPr>
            <a:endParaRPr lang="en-US" dirty="0"/>
          </a:p>
        </p:txBody>
      </p:sp>
    </p:spTree>
    <p:extLst>
      <p:ext uri="{BB962C8B-B14F-4D97-AF65-F5344CB8AC3E}">
        <p14:creationId xmlns:p14="http://schemas.microsoft.com/office/powerpoint/2010/main" val="17348170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Idea</a:t>
            </a:r>
          </a:p>
        </p:txBody>
      </p:sp>
      <p:sp>
        <p:nvSpPr>
          <p:cNvPr id="3" name="Content Placeholder 2"/>
          <p:cNvSpPr>
            <a:spLocks noGrp="1"/>
          </p:cNvSpPr>
          <p:nvPr>
            <p:ph idx="1"/>
          </p:nvPr>
        </p:nvSpPr>
        <p:spPr/>
        <p:txBody>
          <a:bodyPr/>
          <a:lstStyle/>
          <a:p>
            <a:pPr marL="0" indent="0">
              <a:buNone/>
            </a:pPr>
            <a:r>
              <a:rPr lang="en-US" dirty="0"/>
              <a:t>bootstrap sample relation to bootstrap population</a:t>
            </a:r>
          </a:p>
          <a:p>
            <a:pPr marL="0" indent="0">
              <a:buNone/>
            </a:pPr>
            <a:r>
              <a:rPr lang="en-US" dirty="0"/>
              <a:t>          ≈  sample relation to the population</a:t>
            </a:r>
          </a:p>
          <a:p>
            <a:pPr marL="0" indent="0">
              <a:buNone/>
            </a:pPr>
            <a:endParaRPr lang="en-US" dirty="0"/>
          </a:p>
          <a:p>
            <a:pPr marL="0" indent="0">
              <a:buNone/>
            </a:pPr>
            <a:r>
              <a:rPr lang="en-US" dirty="0"/>
              <a:t>bootstrap statistic’s distribution shape &amp; variability  </a:t>
            </a:r>
          </a:p>
          <a:p>
            <a:pPr marL="0" indent="0">
              <a:buNone/>
            </a:pPr>
            <a:r>
              <a:rPr lang="en-US" dirty="0"/>
              <a:t>      ≈ statistic’s distribution shape and variability </a:t>
            </a:r>
          </a:p>
        </p:txBody>
      </p:sp>
    </p:spTree>
    <p:extLst>
      <p:ext uri="{BB962C8B-B14F-4D97-AF65-F5344CB8AC3E}">
        <p14:creationId xmlns:p14="http://schemas.microsoft.com/office/powerpoint/2010/main" val="21285553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Bootstrapping the sample proportion</a:t>
            </a:r>
          </a:p>
        </p:txBody>
      </p:sp>
      <p:sp>
        <p:nvSpPr>
          <p:cNvPr id="3" name="Content Placeholder 2"/>
          <p:cNvSpPr>
            <a:spLocks noGrp="1"/>
          </p:cNvSpPr>
          <p:nvPr>
            <p:ph sz="half" idx="1"/>
          </p:nvPr>
        </p:nvSpPr>
        <p:spPr/>
        <p:txBody>
          <a:bodyPr>
            <a:normAutofit lnSpcReduction="10000"/>
          </a:bodyPr>
          <a:lstStyle/>
          <a:p>
            <a:pPr marL="457200" indent="-457200">
              <a:buFont typeface="Wingdings" charset="2"/>
              <a:buChar char="Ø"/>
            </a:pPr>
            <a:r>
              <a:rPr lang="en-US" dirty="0"/>
              <a:t>Use the sample as the bootstrap population</a:t>
            </a:r>
          </a:p>
          <a:p>
            <a:pPr marL="457200" indent="-457200">
              <a:buFont typeface="Wingdings" charset="2"/>
              <a:buChar char="Ø"/>
            </a:pPr>
            <a:r>
              <a:rPr lang="en-US" dirty="0"/>
              <a:t>Draw a sample of 100 with replacement from the bootstrap population</a:t>
            </a:r>
          </a:p>
          <a:p>
            <a:pPr marL="457200" indent="-457200">
              <a:buFont typeface="Wingdings" charset="2"/>
              <a:buChar char="Ø"/>
            </a:pPr>
            <a:r>
              <a:rPr lang="en-US" dirty="0"/>
              <a:t>Calculate the proportion of scores over 95</a:t>
            </a:r>
          </a:p>
          <a:p>
            <a:pPr marL="457200" indent="-457200">
              <a:buFont typeface="Wingdings" charset="2"/>
              <a:buChar char="Ø"/>
            </a:pPr>
            <a:r>
              <a:rPr lang="en-US" dirty="0"/>
              <a:t>Repeat steps 2 and 3 many times</a:t>
            </a:r>
          </a:p>
        </p:txBody>
      </p:sp>
      <p:pic>
        <p:nvPicPr>
          <p:cNvPr id="5" name="Content Placeholder 6" descr="bootstrap_hist_prop.pdf"/>
          <p:cNvPicPr>
            <a:picLocks noGrp="1" noChangeAspect="1"/>
          </p:cNvPicPr>
          <p:nvPr>
            <p:ph sz="half" idx="2"/>
          </p:nvPr>
        </p:nvPicPr>
        <p:blipFill>
          <a:blip r:embed="rId2">
            <a:extLst>
              <a:ext uri="{28A0092B-C50C-407E-A947-70E740481C1C}">
                <a14:useLocalDpi xmlns:a14="http://schemas.microsoft.com/office/drawing/2010/main" val="0"/>
              </a:ext>
            </a:extLst>
          </a:blip>
          <a:srcRect l="9061" r="9061"/>
          <a:stretch>
            <a:fillRect/>
          </a:stretch>
        </p:blipFill>
        <p:spPr/>
      </p:pic>
    </p:spTree>
    <p:extLst>
      <p:ext uri="{BB962C8B-B14F-4D97-AF65-F5344CB8AC3E}">
        <p14:creationId xmlns:p14="http://schemas.microsoft.com/office/powerpoint/2010/main" val="3792317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Bootstrap sample proportion</a:t>
            </a:r>
          </a:p>
        </p:txBody>
      </p:sp>
      <p:sp>
        <p:nvSpPr>
          <p:cNvPr id="3" name="Content Placeholder 2"/>
          <p:cNvSpPr>
            <a:spLocks noGrp="1"/>
          </p:cNvSpPr>
          <p:nvPr>
            <p:ph sz="half" idx="1"/>
          </p:nvPr>
        </p:nvSpPr>
        <p:spPr/>
        <p:txBody>
          <a:bodyPr>
            <a:normAutofit lnSpcReduction="10000"/>
          </a:bodyPr>
          <a:lstStyle/>
          <a:p>
            <a:r>
              <a:rPr lang="en-US" dirty="0"/>
              <a:t>Notice that our bootstrap proportions look roughly normal but there are funny gaps</a:t>
            </a:r>
          </a:p>
          <a:p>
            <a:r>
              <a:rPr lang="en-US" dirty="0"/>
              <a:t>The red dot is the true population proportion</a:t>
            </a:r>
          </a:p>
          <a:p>
            <a:r>
              <a:rPr lang="en-US" dirty="0"/>
              <a:t>The green interval is the inner 95% of the bootstrapped distribution (0.22, 0.40)</a:t>
            </a:r>
          </a:p>
        </p:txBody>
      </p:sp>
      <p:pic>
        <p:nvPicPr>
          <p:cNvPr id="7" name="Content Placeholder 6" descr="bootstrap_hist_prop.pdf"/>
          <p:cNvPicPr>
            <a:picLocks noGrp="1" noChangeAspect="1"/>
          </p:cNvPicPr>
          <p:nvPr>
            <p:ph sz="half" idx="2"/>
          </p:nvPr>
        </p:nvPicPr>
        <p:blipFill>
          <a:blip r:embed="rId2">
            <a:extLst>
              <a:ext uri="{28A0092B-C50C-407E-A947-70E740481C1C}">
                <a14:useLocalDpi xmlns:a14="http://schemas.microsoft.com/office/drawing/2010/main" val="0"/>
              </a:ext>
            </a:extLst>
          </a:blip>
          <a:srcRect l="9061" r="9061"/>
          <a:stretch>
            <a:fillRect/>
          </a:stretch>
        </p:blipFill>
        <p:spPr/>
      </p:pic>
    </p:spTree>
    <p:extLst>
      <p:ext uri="{BB962C8B-B14F-4D97-AF65-F5344CB8AC3E}">
        <p14:creationId xmlns:p14="http://schemas.microsoft.com/office/powerpoint/2010/main" val="2752293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Bootstrap Confidence Interval</a:t>
            </a:r>
          </a:p>
        </p:txBody>
      </p:sp>
      <p:sp>
        <p:nvSpPr>
          <p:cNvPr id="3" name="Content Placeholder 2"/>
          <p:cNvSpPr>
            <a:spLocks noGrp="1"/>
          </p:cNvSpPr>
          <p:nvPr>
            <p:ph sz="half" idx="1"/>
          </p:nvPr>
        </p:nvSpPr>
        <p:spPr/>
        <p:txBody>
          <a:bodyPr>
            <a:normAutofit lnSpcReduction="10000"/>
          </a:bodyPr>
          <a:lstStyle/>
          <a:p>
            <a:r>
              <a:rPr lang="en-US" dirty="0"/>
              <a:t>The green interval is the inner 95% of the bootstrapped distribution (0.22, 0.40)</a:t>
            </a:r>
          </a:p>
          <a:p>
            <a:r>
              <a:rPr lang="en-US" dirty="0"/>
              <a:t>It’s a confidence interval for the true proportion.</a:t>
            </a:r>
          </a:p>
          <a:p>
            <a:r>
              <a:rPr lang="en-US" dirty="0"/>
              <a:t>Notice that the true proportion is in the interval</a:t>
            </a:r>
          </a:p>
          <a:p>
            <a:r>
              <a:rPr lang="en-US" dirty="0"/>
              <a:t>Does this always happen?</a:t>
            </a:r>
          </a:p>
        </p:txBody>
      </p:sp>
      <p:pic>
        <p:nvPicPr>
          <p:cNvPr id="7" name="Content Placeholder 6" descr="bootstrap_hist_prop.pdf"/>
          <p:cNvPicPr>
            <a:picLocks noGrp="1" noChangeAspect="1"/>
          </p:cNvPicPr>
          <p:nvPr>
            <p:ph sz="half" idx="2"/>
          </p:nvPr>
        </p:nvPicPr>
        <p:blipFill>
          <a:blip r:embed="rId2">
            <a:extLst>
              <a:ext uri="{28A0092B-C50C-407E-A947-70E740481C1C}">
                <a14:useLocalDpi xmlns:a14="http://schemas.microsoft.com/office/drawing/2010/main" val="0"/>
              </a:ext>
            </a:extLst>
          </a:blip>
          <a:srcRect l="9061" r="9061"/>
          <a:stretch>
            <a:fillRect/>
          </a:stretch>
        </p:blipFill>
        <p:spPr/>
      </p:pic>
    </p:spTree>
    <p:extLst>
      <p:ext uri="{BB962C8B-B14F-4D97-AF65-F5344CB8AC3E}">
        <p14:creationId xmlns:p14="http://schemas.microsoft.com/office/powerpoint/2010/main" val="39520078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a:t>Simulate</a:t>
            </a:r>
            <a:r>
              <a:rPr lang="en-US" dirty="0"/>
              <a:t> 100 </a:t>
            </a:r>
            <a:br>
              <a:rPr lang="en-US" dirty="0"/>
            </a:br>
            <a:r>
              <a:rPr lang="en-US" dirty="0"/>
              <a:t>Bootstrap Confidence</a:t>
            </a:r>
            <a:br>
              <a:rPr lang="en-US" dirty="0"/>
            </a:br>
            <a:r>
              <a:rPr lang="en-US" dirty="0"/>
              <a:t>Intervals </a:t>
            </a:r>
          </a:p>
        </p:txBody>
      </p:sp>
      <p:sp>
        <p:nvSpPr>
          <p:cNvPr id="3" name="Content Placeholder 2"/>
          <p:cNvSpPr>
            <a:spLocks noGrp="1"/>
          </p:cNvSpPr>
          <p:nvPr>
            <p:ph sz="half" idx="1"/>
          </p:nvPr>
        </p:nvSpPr>
        <p:spPr>
          <a:xfrm>
            <a:off x="656772" y="2019149"/>
            <a:ext cx="5181600" cy="4351339"/>
          </a:xfrm>
        </p:spPr>
        <p:txBody>
          <a:bodyPr>
            <a:normAutofit fontScale="92500" lnSpcReduction="20000"/>
          </a:bodyPr>
          <a:lstStyle/>
          <a:p>
            <a:pPr marL="514350" indent="-514350">
              <a:buFont typeface="+mj-lt"/>
              <a:buAutoNum type="arabicPeriod"/>
            </a:pPr>
            <a:r>
              <a:rPr lang="en-US" dirty="0"/>
              <a:t>Take a SRS of 100 from our population</a:t>
            </a:r>
          </a:p>
          <a:p>
            <a:pPr marL="514350" indent="-514350">
              <a:buFont typeface="+mj-lt"/>
              <a:buAutoNum type="arabicPeriod"/>
            </a:pPr>
            <a:r>
              <a:rPr lang="en-US" dirty="0"/>
              <a:t>Bootstrap 4000 sample proportions from this sample</a:t>
            </a:r>
          </a:p>
          <a:p>
            <a:pPr marL="514350" indent="-514350">
              <a:buFont typeface="+mj-lt"/>
              <a:buAutoNum type="arabicPeriod"/>
            </a:pPr>
            <a:r>
              <a:rPr lang="en-US" dirty="0"/>
              <a:t>Find the 95% of the bootstrap sampling distribution of the proportion</a:t>
            </a:r>
          </a:p>
          <a:p>
            <a:r>
              <a:rPr lang="en-US" dirty="0"/>
              <a:t>Repeat 100 times to get 100 95% confidence intervals</a:t>
            </a:r>
          </a:p>
        </p:txBody>
      </p:sp>
      <p:pic>
        <p:nvPicPr>
          <p:cNvPr id="5" name="Content Placeholder 4" descr="bootstrap_prop_ci.pdf"/>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12371" b="11750"/>
          <a:stretch/>
        </p:blipFill>
        <p:spPr>
          <a:xfrm>
            <a:off x="6019800" y="102961"/>
            <a:ext cx="5181600" cy="6851801"/>
          </a:xfrm>
        </p:spPr>
      </p:pic>
    </p:spTree>
    <p:extLst>
      <p:ext uri="{BB962C8B-B14F-4D97-AF65-F5344CB8AC3E}">
        <p14:creationId xmlns:p14="http://schemas.microsoft.com/office/powerpoint/2010/main" val="39240859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a:t>Simulate</a:t>
            </a:r>
            <a:r>
              <a:rPr lang="en-US" dirty="0"/>
              <a:t> 100 </a:t>
            </a:r>
            <a:br>
              <a:rPr lang="en-US" dirty="0"/>
            </a:br>
            <a:r>
              <a:rPr lang="en-US" dirty="0"/>
              <a:t>95% Bootstrap </a:t>
            </a:r>
            <a:br>
              <a:rPr lang="en-US" dirty="0"/>
            </a:br>
            <a:r>
              <a:rPr lang="en-US" dirty="0"/>
              <a:t>Confidence Intervals </a:t>
            </a:r>
          </a:p>
        </p:txBody>
      </p:sp>
      <p:sp>
        <p:nvSpPr>
          <p:cNvPr id="3" name="Content Placeholder 2"/>
          <p:cNvSpPr>
            <a:spLocks noGrp="1"/>
          </p:cNvSpPr>
          <p:nvPr>
            <p:ph sz="half" idx="1"/>
          </p:nvPr>
        </p:nvSpPr>
        <p:spPr>
          <a:xfrm>
            <a:off x="656772" y="1892148"/>
            <a:ext cx="5181600" cy="4965852"/>
          </a:xfrm>
        </p:spPr>
        <p:txBody>
          <a:bodyPr>
            <a:normAutofit fontScale="92500" lnSpcReduction="20000"/>
          </a:bodyPr>
          <a:lstStyle/>
          <a:p>
            <a:r>
              <a:rPr lang="en-US" dirty="0"/>
              <a:t>If the bootstrap is a good procedure, we expect the interval to cover the true parameter 95% of the time.</a:t>
            </a:r>
          </a:p>
          <a:p>
            <a:r>
              <a:rPr lang="en-US" dirty="0"/>
              <a:t>With 100 intervals, we expect 95 to cover the true parameter (the population proportion).</a:t>
            </a:r>
          </a:p>
          <a:p>
            <a:r>
              <a:rPr lang="en-US" dirty="0"/>
              <a:t>In our example 94 cover it</a:t>
            </a:r>
          </a:p>
          <a:p>
            <a:r>
              <a:rPr lang="en-US" dirty="0"/>
              <a:t>These interval estimates are more informative than a simple point estimate. They give a sense of the accuracy of our estimator</a:t>
            </a:r>
          </a:p>
        </p:txBody>
      </p:sp>
      <p:pic>
        <p:nvPicPr>
          <p:cNvPr id="5" name="Content Placeholder 4" descr="bootstrap_prop_ci.pdf"/>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12371" b="11750"/>
          <a:stretch/>
        </p:blipFill>
        <p:spPr>
          <a:xfrm>
            <a:off x="6019800" y="102961"/>
            <a:ext cx="5181600" cy="6851801"/>
          </a:xfrm>
        </p:spPr>
      </p:pic>
    </p:spTree>
    <p:extLst>
      <p:ext uri="{BB962C8B-B14F-4D97-AF65-F5344CB8AC3E}">
        <p14:creationId xmlns:p14="http://schemas.microsoft.com/office/powerpoint/2010/main" val="32284055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i="1" dirty="0"/>
              <a:t>2. Monte Carlo Simulation</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144024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uFillTx/>
              </a:rPr>
              <a:t>Recap – Study the </a:t>
            </a:r>
            <a:r>
              <a:rPr lang="en-US" dirty="0"/>
              <a:t>Sampling Distribution of a Statistic</a:t>
            </a:r>
            <a:endParaRPr lang="en-US" i="1" dirty="0">
              <a:uFillTx/>
            </a:endParaRPr>
          </a:p>
        </p:txBody>
      </p:sp>
      <p:sp>
        <p:nvSpPr>
          <p:cNvPr id="4" name="Content Placeholder 3"/>
          <p:cNvSpPr>
            <a:spLocks noGrp="1"/>
          </p:cNvSpPr>
          <p:nvPr>
            <p:ph idx="1"/>
          </p:nvPr>
        </p:nvSpPr>
        <p:spPr>
          <a:xfrm>
            <a:off x="838200" y="2154238"/>
            <a:ext cx="10515600" cy="4351339"/>
          </a:xfrm>
        </p:spPr>
        <p:txBody>
          <a:bodyPr>
            <a:normAutofit/>
          </a:bodyPr>
          <a:lstStyle/>
          <a:p>
            <a:pPr marL="757237" indent="-742950">
              <a:buAutoNum type="arabicPeriod"/>
            </a:pPr>
            <a:r>
              <a:rPr lang="en-US" sz="4000" dirty="0">
                <a:solidFill>
                  <a:srgbClr val="FFFF00"/>
                </a:solidFill>
              </a:rPr>
              <a:t>Probability</a:t>
            </a:r>
            <a:r>
              <a:rPr lang="en-US" sz="4000" dirty="0"/>
              <a:t> Theory</a:t>
            </a:r>
          </a:p>
          <a:p>
            <a:pPr marL="757237" indent="-742950">
              <a:buAutoNum type="arabicPeriod"/>
            </a:pPr>
            <a:r>
              <a:rPr lang="en-US" sz="3600" dirty="0"/>
              <a:t>Simple </a:t>
            </a:r>
            <a:r>
              <a:rPr lang="en-US" sz="3600" dirty="0">
                <a:solidFill>
                  <a:srgbClr val="FFFF00"/>
                </a:solidFill>
              </a:rPr>
              <a:t>Monte Carlo Simulation</a:t>
            </a:r>
          </a:p>
          <a:p>
            <a:pPr marL="757237" indent="-742950">
              <a:buFont typeface="+mj-lt"/>
              <a:buAutoNum type="arabicPeriod"/>
            </a:pPr>
            <a:r>
              <a:rPr lang="en-US" sz="4400" dirty="0">
                <a:solidFill>
                  <a:srgbClr val="FFFF00"/>
                </a:solidFill>
              </a:rPr>
              <a:t>Bootstrap</a:t>
            </a:r>
            <a:r>
              <a:rPr lang="en-US" sz="4400" dirty="0"/>
              <a:t> our sample</a:t>
            </a:r>
          </a:p>
          <a:p>
            <a:pPr marL="14287" indent="0">
              <a:buNone/>
            </a:pPr>
            <a:endParaRPr lang="en-US" sz="4000" dirty="0"/>
          </a:p>
        </p:txBody>
      </p:sp>
    </p:spTree>
    <p:extLst>
      <p:ext uri="{BB962C8B-B14F-4D97-AF65-F5344CB8AC3E}">
        <p14:creationId xmlns:p14="http://schemas.microsoft.com/office/powerpoint/2010/main" val="110821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Simple Monte Carlo Simulation</a:t>
            </a:r>
          </a:p>
        </p:txBody>
      </p:sp>
      <p:sp>
        <p:nvSpPr>
          <p:cNvPr id="6" name="Content Placeholder 5"/>
          <p:cNvSpPr>
            <a:spLocks noGrp="1"/>
          </p:cNvSpPr>
          <p:nvPr>
            <p:ph idx="1"/>
          </p:nvPr>
        </p:nvSpPr>
        <p:spPr/>
        <p:txBody>
          <a:bodyPr>
            <a:normAutofit fontScale="92500" lnSpcReduction="20000"/>
          </a:bodyPr>
          <a:lstStyle/>
          <a:p>
            <a:pPr>
              <a:buFont typeface="+mj-lt"/>
              <a:buAutoNum type="arabicPeriod"/>
            </a:pPr>
            <a:r>
              <a:rPr lang="en-US" dirty="0"/>
              <a:t>Take a random sample of </a:t>
            </a:r>
            <a:r>
              <a:rPr lang="en-US" b="1" dirty="0"/>
              <a:t>n</a:t>
            </a:r>
            <a:r>
              <a:rPr lang="en-US" dirty="0"/>
              <a:t> from the population</a:t>
            </a:r>
          </a:p>
          <a:p>
            <a:pPr>
              <a:buFont typeface="+mj-lt"/>
              <a:buAutoNum type="arabicPeriod"/>
            </a:pPr>
            <a:r>
              <a:rPr lang="en-US" dirty="0"/>
              <a:t>Compute a </a:t>
            </a:r>
            <a:r>
              <a:rPr lang="en-US" b="1" dirty="0"/>
              <a:t>statistic </a:t>
            </a:r>
            <a:r>
              <a:rPr lang="en-US" dirty="0"/>
              <a:t>(parameter estimate) from the sample</a:t>
            </a:r>
          </a:p>
          <a:p>
            <a:pPr>
              <a:buFont typeface="+mj-lt"/>
              <a:buAutoNum type="arabicPeriod"/>
            </a:pPr>
            <a:r>
              <a:rPr lang="en-US" dirty="0"/>
              <a:t>Repeat </a:t>
            </a:r>
            <a:r>
              <a:rPr lang="en-US" b="1" dirty="0"/>
              <a:t>R</a:t>
            </a:r>
            <a:r>
              <a:rPr lang="en-US" dirty="0"/>
              <a:t> times to get </a:t>
            </a:r>
            <a:r>
              <a:rPr lang="en-US" b="1" dirty="0"/>
              <a:t>R </a:t>
            </a:r>
            <a:r>
              <a:rPr lang="en-US" dirty="0"/>
              <a:t>sample statistics (estimates)</a:t>
            </a:r>
          </a:p>
          <a:p>
            <a:endParaRPr lang="en-US" dirty="0"/>
          </a:p>
          <a:p>
            <a:pPr marL="14287" indent="0">
              <a:buNone/>
            </a:pPr>
            <a:r>
              <a:rPr lang="en-US" dirty="0" err="1"/>
              <a:t>pd.Series</a:t>
            </a:r>
            <a:r>
              <a:rPr lang="en-US" dirty="0"/>
              <a:t>([</a:t>
            </a:r>
          </a:p>
          <a:p>
            <a:pPr marL="14287" indent="0">
              <a:buNone/>
            </a:pPr>
            <a:r>
              <a:rPr lang="en-US" dirty="0"/>
              <a:t>    </a:t>
            </a:r>
            <a:r>
              <a:rPr lang="en-US" dirty="0" err="1"/>
              <a:t>population.sample</a:t>
            </a:r>
            <a:r>
              <a:rPr lang="en-US" dirty="0"/>
              <a:t>(</a:t>
            </a:r>
            <a:r>
              <a:rPr lang="en-US" b="1" dirty="0"/>
              <a:t>n</a:t>
            </a:r>
            <a:r>
              <a:rPr lang="en-US" dirty="0"/>
              <a:t>, replace = False).</a:t>
            </a:r>
            <a:r>
              <a:rPr lang="en-US" dirty="0" err="1"/>
              <a:t>compute_stat</a:t>
            </a:r>
            <a:r>
              <a:rPr lang="en-US" dirty="0"/>
              <a:t>() </a:t>
            </a:r>
          </a:p>
          <a:p>
            <a:pPr marL="14287" indent="0">
              <a:buNone/>
            </a:pPr>
            <a:r>
              <a:rPr lang="en-US" dirty="0"/>
              <a:t>    for _ in range(</a:t>
            </a:r>
            <a:r>
              <a:rPr lang="en-US" b="1" dirty="0"/>
              <a:t>R</a:t>
            </a:r>
            <a:r>
              <a:rPr lang="en-US" dirty="0"/>
              <a:t>)</a:t>
            </a:r>
          </a:p>
          <a:p>
            <a:pPr marL="14287" indent="0">
              <a:buNone/>
            </a:pPr>
            <a:r>
              <a:rPr lang="en-US" dirty="0"/>
              <a:t>])</a:t>
            </a:r>
          </a:p>
        </p:txBody>
      </p:sp>
    </p:spTree>
    <p:extLst>
      <p:ext uri="{BB962C8B-B14F-4D97-AF65-F5344CB8AC3E}">
        <p14:creationId xmlns:p14="http://schemas.microsoft.com/office/powerpoint/2010/main" val="26599832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3E13A-323E-C144-AB71-3E88A966FDC8}"/>
              </a:ext>
            </a:extLst>
          </p:cNvPr>
          <p:cNvSpPr>
            <a:spLocks noGrp="1"/>
          </p:cNvSpPr>
          <p:nvPr>
            <p:ph type="title"/>
          </p:nvPr>
        </p:nvSpPr>
        <p:spPr/>
        <p:txBody>
          <a:bodyPr/>
          <a:lstStyle/>
          <a:p>
            <a:r>
              <a:rPr lang="en-US" dirty="0"/>
              <a:t>Monte Carlo vs Vegas</a:t>
            </a:r>
          </a:p>
        </p:txBody>
      </p:sp>
      <p:sp>
        <p:nvSpPr>
          <p:cNvPr id="3" name="Content Placeholder 2">
            <a:extLst>
              <a:ext uri="{FF2B5EF4-FFF2-40B4-BE49-F238E27FC236}">
                <a16:creationId xmlns:a16="http://schemas.microsoft.com/office/drawing/2014/main" id="{9B35360F-713B-AB4C-95B6-6024051BAA02}"/>
              </a:ext>
            </a:extLst>
          </p:cNvPr>
          <p:cNvSpPr>
            <a:spLocks noGrp="1"/>
          </p:cNvSpPr>
          <p:nvPr>
            <p:ph idx="1"/>
          </p:nvPr>
        </p:nvSpPr>
        <p:spPr/>
        <p:txBody>
          <a:bodyPr>
            <a:normAutofit lnSpcReduction="10000"/>
          </a:bodyPr>
          <a:lstStyle/>
          <a:p>
            <a:r>
              <a:rPr lang="en-US" dirty="0"/>
              <a:t>Monte Carlo: a randomized algorithm whose </a:t>
            </a:r>
            <a:r>
              <a:rPr lang="en-US" b="1" dirty="0"/>
              <a:t>output may be incorrect </a:t>
            </a:r>
            <a:r>
              <a:rPr lang="en-US" dirty="0"/>
              <a:t>(typically with small probability).</a:t>
            </a:r>
          </a:p>
          <a:p>
            <a:r>
              <a:rPr lang="en-US" dirty="0"/>
              <a:t>Las Vegas: a randomized algorithm that </a:t>
            </a:r>
            <a:r>
              <a:rPr lang="en-US" b="1" dirty="0"/>
              <a:t>always gives correct results</a:t>
            </a:r>
            <a:r>
              <a:rPr lang="en-US" dirty="0"/>
              <a:t>: it either finds the right answer or informs that it can’t.</a:t>
            </a:r>
          </a:p>
          <a:p>
            <a:r>
              <a:rPr lang="en-US" dirty="0"/>
              <a:t>“a Las Vegas algorithm does not gamble with the correctness of the result; it gambles only with the resources used for the computation.” – Wikipedia</a:t>
            </a:r>
          </a:p>
          <a:p>
            <a:r>
              <a:rPr lang="en-US" b="1" dirty="0"/>
              <a:t>We use MC algorithms more widely than LV ones.</a:t>
            </a:r>
          </a:p>
        </p:txBody>
      </p:sp>
    </p:spTree>
    <p:extLst>
      <p:ext uri="{BB962C8B-B14F-4D97-AF65-F5344CB8AC3E}">
        <p14:creationId xmlns:p14="http://schemas.microsoft.com/office/powerpoint/2010/main" val="21054407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Sampling Distribution</a:t>
            </a:r>
          </a:p>
        </p:txBody>
      </p:sp>
      <p:sp>
        <p:nvSpPr>
          <p:cNvPr id="211969" name="Rectangle 1"/>
          <p:cNvSpPr>
            <a:spLocks noGrp="1" noChangeArrowheads="1"/>
          </p:cNvSpPr>
          <p:nvPr>
            <p:ph idx="1"/>
          </p:nvPr>
        </p:nvSpPr>
        <p:spPr>
          <a:ln/>
        </p:spPr>
        <p:txBody>
          <a:bodyPr>
            <a:normAutofit/>
          </a:bodyPr>
          <a:lstStyle/>
          <a:p>
            <a:pPr algn="l"/>
            <a:r>
              <a:rPr lang="en-US" dirty="0"/>
              <a:t>The main idea in a simulation study is to replace the mathematical expression for the probability distribution of a statistic (called the </a:t>
            </a:r>
            <a:r>
              <a:rPr lang="en-US" i="1" dirty="0"/>
              <a:t>sampling distribution</a:t>
            </a:r>
            <a:r>
              <a:rPr lang="en-US" dirty="0"/>
              <a:t>) with a simulated distribution</a:t>
            </a:r>
          </a:p>
          <a:p>
            <a:pPr algn="l"/>
            <a:r>
              <a:rPr lang="en-US" dirty="0"/>
              <a:t>So we generate many (R) samples of size n, and study the behavior of the R values of the statistic</a:t>
            </a:r>
          </a:p>
          <a:p>
            <a:pPr algn="l"/>
            <a:r>
              <a:rPr lang="en-US" dirty="0"/>
              <a:t>The Law of Large Numbers says that the average of our R statistics will be close to the expected value of the statistic, if R is large.  </a:t>
            </a:r>
          </a:p>
        </p:txBody>
      </p:sp>
    </p:spTree>
    <p:extLst>
      <p:ext uri="{BB962C8B-B14F-4D97-AF65-F5344CB8AC3E}">
        <p14:creationId xmlns:p14="http://schemas.microsoft.com/office/powerpoint/2010/main" val="5875379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Approximate Sampling Distribution</a:t>
            </a:r>
          </a:p>
        </p:txBody>
      </p:sp>
      <p:pic>
        <p:nvPicPr>
          <p:cNvPr id="6" name="Content Placeholder 5" descr="mean_hist1000v1.pdf"/>
          <p:cNvPicPr>
            <a:picLocks noGrp="1" noChangeAspect="1"/>
          </p:cNvPicPr>
          <p:nvPr>
            <p:ph sz="half" idx="1"/>
          </p:nvPr>
        </p:nvPicPr>
        <p:blipFill>
          <a:blip r:embed="rId2">
            <a:extLst>
              <a:ext uri="{28A0092B-C50C-407E-A947-70E740481C1C}">
                <a14:useLocalDpi xmlns:a14="http://schemas.microsoft.com/office/drawing/2010/main" val="0"/>
              </a:ext>
            </a:extLst>
          </a:blip>
          <a:srcRect t="-11074" b="-11074"/>
          <a:stretch>
            <a:fillRect/>
          </a:stretch>
        </p:blipFill>
        <p:spPr/>
      </p:pic>
      <p:sp>
        <p:nvSpPr>
          <p:cNvPr id="3" name="Content Placeholder 2"/>
          <p:cNvSpPr>
            <a:spLocks noGrp="1"/>
          </p:cNvSpPr>
          <p:nvPr>
            <p:ph sz="half" idx="2"/>
          </p:nvPr>
        </p:nvSpPr>
        <p:spPr/>
        <p:txBody>
          <a:bodyPr>
            <a:normAutofit fontScale="92500" lnSpcReduction="10000"/>
          </a:bodyPr>
          <a:lstStyle/>
          <a:p>
            <a:pPr marL="457200" indent="-457200">
              <a:buFont typeface="Wingdings" charset="2"/>
              <a:buChar char="Ø"/>
            </a:pPr>
            <a:r>
              <a:rPr lang="en-US" dirty="0"/>
              <a:t>The average of  R sample statistics is close to the Expected value of the statistic</a:t>
            </a:r>
          </a:p>
          <a:p>
            <a:pPr marL="457200" indent="-457200">
              <a:buFont typeface="Wingdings" charset="2"/>
              <a:buChar char="Ø"/>
            </a:pPr>
            <a:r>
              <a:rPr lang="en-US" dirty="0"/>
              <a:t>The SD of the R sample statistics is close to the SE of the statistic</a:t>
            </a:r>
          </a:p>
          <a:p>
            <a:pPr marL="457200" indent="-457200">
              <a:buFont typeface="Wingdings" charset="2"/>
              <a:buChar char="Ø"/>
            </a:pPr>
            <a:r>
              <a:rPr lang="en-US" dirty="0"/>
              <a:t>The simulated distribution of the statistic is roughly the sampling distribution of the statistic</a:t>
            </a:r>
          </a:p>
        </p:txBody>
      </p:sp>
    </p:spTree>
    <p:extLst>
      <p:ext uri="{BB962C8B-B14F-4D97-AF65-F5344CB8AC3E}">
        <p14:creationId xmlns:p14="http://schemas.microsoft.com/office/powerpoint/2010/main" val="7129962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4848-641C-3345-A3F6-2A5913A74DA2}"/>
              </a:ext>
            </a:extLst>
          </p:cNvPr>
          <p:cNvSpPr>
            <a:spLocks noGrp="1"/>
          </p:cNvSpPr>
          <p:nvPr>
            <p:ph type="title"/>
          </p:nvPr>
        </p:nvSpPr>
        <p:spPr>
          <a:xfrm>
            <a:off x="552450" y="576314"/>
            <a:ext cx="10801350" cy="1325563"/>
          </a:xfrm>
        </p:spPr>
        <p:txBody>
          <a:bodyPr>
            <a:noAutofit/>
          </a:bodyPr>
          <a:lstStyle/>
          <a:p>
            <a:r>
              <a:rPr lang="en-US" sz="2800" b="1" dirty="0"/>
              <a:t>What Teachers Should Know About the Bootstrap: Resampling in the Undergraduate Statistics Curriculum </a:t>
            </a:r>
            <a:br>
              <a:rPr lang="en-US" sz="2800" b="1" dirty="0"/>
            </a:br>
            <a:r>
              <a:rPr lang="en-US" sz="1600" dirty="0"/>
              <a:t>Tim C. </a:t>
            </a:r>
            <a:r>
              <a:rPr lang="en-US" sz="1600" dirty="0" err="1"/>
              <a:t>Hesterberg</a:t>
            </a:r>
            <a:r>
              <a:rPr lang="en-US" sz="1600" dirty="0"/>
              <a:t> (2015)</a:t>
            </a:r>
          </a:p>
        </p:txBody>
      </p:sp>
      <mc:AlternateContent xmlns:mc="http://schemas.openxmlformats.org/markup-compatibility/2006" xmlns:a14="http://schemas.microsoft.com/office/drawing/2010/main">
        <mc:Choice Requires="a14">
          <p:sp>
            <p:nvSpPr>
              <p:cNvPr id="2" name="Content Placeholder 1">
                <a:extLst>
                  <a:ext uri="{FF2B5EF4-FFF2-40B4-BE49-F238E27FC236}">
                    <a16:creationId xmlns:a16="http://schemas.microsoft.com/office/drawing/2014/main" id="{D7DEF208-0810-8E49-B434-5D69DBA176B1}"/>
                  </a:ext>
                </a:extLst>
              </p:cNvPr>
              <p:cNvSpPr>
                <a:spLocks noGrp="1"/>
              </p:cNvSpPr>
              <p:nvPr>
                <p:ph idx="1"/>
              </p:nvPr>
            </p:nvSpPr>
            <p:spPr>
              <a:xfrm>
                <a:off x="838200" y="2159922"/>
                <a:ext cx="10515600" cy="4351339"/>
              </a:xfrm>
            </p:spPr>
            <p:txBody>
              <a:bodyPr>
                <a:normAutofit/>
              </a:bodyPr>
              <a:lstStyle/>
              <a:p>
                <a:r>
                  <a:rPr lang="en-US" sz="2400" dirty="0"/>
                  <a:t>The bootstrap is based on the </a:t>
                </a:r>
                <a:r>
                  <a:rPr lang="en-US" sz="2400" i="1" dirty="0"/>
                  <a:t>plug-in principle</a:t>
                </a:r>
                <a:r>
                  <a:rPr lang="en-US" sz="2400" dirty="0"/>
                  <a:t>—if something is unknown, we substitute an estimate for it. </a:t>
                </a:r>
              </a:p>
              <a:p>
                <a:r>
                  <a:rPr lang="en-US" sz="2400" dirty="0"/>
                  <a:t>Instead of plugging in an estimate for a single parameter, we plug in an estimate for the whole population.</a:t>
                </a:r>
              </a:p>
              <a:p>
                <a:r>
                  <a:rPr lang="en-US" sz="2400" i="1" dirty="0"/>
                  <a:t>The bootstrap distribution is centered at the observed statistic, not the population parameter</a:t>
                </a:r>
                <a:r>
                  <a:rPr lang="en-US" sz="2400" dirty="0"/>
                  <a:t>, for example, at </a:t>
                </a:r>
                <a14:m>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𝑥</m:t>
                        </m:r>
                      </m:e>
                    </m:acc>
                    <m:r>
                      <a:rPr lang="en-US" sz="2400" b="0" i="1" smtClean="0">
                        <a:latin typeface="Cambria Math" panose="02040503050406030204" pitchFamily="18" charset="0"/>
                      </a:rPr>
                      <m:t> </m:t>
                    </m:r>
                  </m:oMath>
                </a14:m>
                <a:r>
                  <a:rPr lang="en-US" sz="2400" dirty="0"/>
                  <a:t>not </a:t>
                </a:r>
                <a:r>
                  <a:rPr lang="el-GR" sz="2400" dirty="0"/>
                  <a:t>μ.</a:t>
                </a:r>
              </a:p>
              <a:p>
                <a:r>
                  <a:rPr lang="en-US" sz="2400" dirty="0"/>
                  <a:t>For example, we cannot use the bootstrap to improve on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oMath>
                </a14:m>
                <a:r>
                  <a:rPr lang="en-US" sz="2400" dirty="0"/>
                  <a:t>; no matter how many bootstrap samples we take, they are centered at x ̄, not </a:t>
                </a:r>
                <a:r>
                  <a:rPr lang="el-GR" sz="2400" dirty="0"/>
                  <a:t>μ. </a:t>
                </a:r>
                <a:r>
                  <a:rPr lang="en-US" sz="2400" dirty="0"/>
                  <a:t>Instead we use the bootstrap to tell how accurate the original estimate is. </a:t>
                </a:r>
              </a:p>
              <a:p>
                <a:endParaRPr lang="en-US" sz="2400" dirty="0"/>
              </a:p>
            </p:txBody>
          </p:sp>
        </mc:Choice>
        <mc:Fallback xmlns="">
          <p:sp>
            <p:nvSpPr>
              <p:cNvPr id="2" name="Content Placeholder 1">
                <a:extLst>
                  <a:ext uri="{FF2B5EF4-FFF2-40B4-BE49-F238E27FC236}">
                    <a16:creationId xmlns:a16="http://schemas.microsoft.com/office/drawing/2014/main" id="{D7DEF208-0810-8E49-B434-5D69DBA176B1}"/>
                  </a:ext>
                </a:extLst>
              </p:cNvPr>
              <p:cNvSpPr>
                <a:spLocks noGrp="1" noRot="1" noChangeAspect="1" noMove="1" noResize="1" noEditPoints="1" noAdjustHandles="1" noChangeArrowheads="1" noChangeShapeType="1" noTextEdit="1"/>
              </p:cNvSpPr>
              <p:nvPr>
                <p:ph idx="1"/>
              </p:nvPr>
            </p:nvSpPr>
            <p:spPr>
              <a:xfrm>
                <a:off x="838200" y="2159922"/>
                <a:ext cx="10515600" cy="4351339"/>
              </a:xfrm>
              <a:blipFill>
                <a:blip r:embed="rId2"/>
                <a:stretch>
                  <a:fillRect l="-603" t="-1453" r="-603"/>
                </a:stretch>
              </a:blipFill>
            </p:spPr>
            <p:txBody>
              <a:bodyPr/>
              <a:lstStyle/>
              <a:p>
                <a:r>
                  <a:rPr lang="en-US">
                    <a:noFill/>
                  </a:rPr>
                  <a:t> </a:t>
                </a:r>
              </a:p>
            </p:txBody>
          </p:sp>
        </mc:Fallback>
      </mc:AlternateContent>
    </p:spTree>
    <p:extLst>
      <p:ext uri="{BB962C8B-B14F-4D97-AF65-F5344CB8AC3E}">
        <p14:creationId xmlns:p14="http://schemas.microsoft.com/office/powerpoint/2010/main" val="10988228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4848-641C-3345-A3F6-2A5913A74DA2}"/>
              </a:ext>
            </a:extLst>
          </p:cNvPr>
          <p:cNvSpPr>
            <a:spLocks noGrp="1"/>
          </p:cNvSpPr>
          <p:nvPr>
            <p:ph type="title"/>
          </p:nvPr>
        </p:nvSpPr>
        <p:spPr>
          <a:xfrm>
            <a:off x="552450" y="229155"/>
            <a:ext cx="10801350" cy="1325563"/>
          </a:xfrm>
        </p:spPr>
        <p:txBody>
          <a:bodyPr>
            <a:normAutofit/>
          </a:bodyPr>
          <a:lstStyle/>
          <a:p>
            <a:r>
              <a:rPr lang="en-US" dirty="0"/>
              <a:t>Bootstrap for the mean, n=50</a:t>
            </a:r>
          </a:p>
        </p:txBody>
      </p:sp>
      <p:sp>
        <p:nvSpPr>
          <p:cNvPr id="7" name="TextBox 6">
            <a:extLst>
              <a:ext uri="{FF2B5EF4-FFF2-40B4-BE49-F238E27FC236}">
                <a16:creationId xmlns:a16="http://schemas.microsoft.com/office/drawing/2014/main" id="{9368E7EC-4352-924E-B962-5E9C6957FA95}"/>
              </a:ext>
            </a:extLst>
          </p:cNvPr>
          <p:cNvSpPr txBox="1"/>
          <p:nvPr/>
        </p:nvSpPr>
        <p:spPr>
          <a:xfrm>
            <a:off x="8696783" y="6400800"/>
            <a:ext cx="3495217" cy="369332"/>
          </a:xfrm>
          <a:prstGeom prst="rect">
            <a:avLst/>
          </a:prstGeom>
        </p:spPr>
        <p:txBody>
          <a:bodyPr wrap="square" rtlCol="0">
            <a:spAutoFit/>
          </a:bodyPr>
          <a:lstStyle/>
          <a:p>
            <a:r>
              <a:rPr lang="en-US" dirty="0"/>
              <a:t>From Tim C. </a:t>
            </a:r>
            <a:r>
              <a:rPr lang="en-US" dirty="0" err="1"/>
              <a:t>Hesterberg</a:t>
            </a:r>
            <a:r>
              <a:rPr lang="en-US" dirty="0"/>
              <a:t> (2015)</a:t>
            </a:r>
          </a:p>
        </p:txBody>
      </p:sp>
      <p:pic>
        <p:nvPicPr>
          <p:cNvPr id="2" name="Picture 1" descr="page7image18024">
            <a:extLst>
              <a:ext uri="{FF2B5EF4-FFF2-40B4-BE49-F238E27FC236}">
                <a16:creationId xmlns:a16="http://schemas.microsoft.com/office/drawing/2014/main" id="{3C9F6414-802C-1D4C-8965-3DC4511F5C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8344" y="1409634"/>
            <a:ext cx="6364485" cy="51362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32887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4E381-0905-F244-8801-7B0D3A6620C7}"/>
              </a:ext>
            </a:extLst>
          </p:cNvPr>
          <p:cNvSpPr>
            <a:spLocks noGrp="1"/>
          </p:cNvSpPr>
          <p:nvPr>
            <p:ph type="title"/>
          </p:nvPr>
        </p:nvSpPr>
        <p:spPr/>
        <p:txBody>
          <a:bodyPr>
            <a:normAutofit/>
          </a:bodyPr>
          <a:lstStyle/>
          <a:p>
            <a:r>
              <a:rPr lang="en-US" sz="4000" dirty="0"/>
              <a:t>Bootstrap distributions for the mean, n = 9 </a:t>
            </a:r>
          </a:p>
        </p:txBody>
      </p:sp>
      <p:sp>
        <p:nvSpPr>
          <p:cNvPr id="3" name="Content Placeholder 2">
            <a:extLst>
              <a:ext uri="{FF2B5EF4-FFF2-40B4-BE49-F238E27FC236}">
                <a16:creationId xmlns:a16="http://schemas.microsoft.com/office/drawing/2014/main" id="{AEBD369C-9226-D843-8B58-5947603BFFD9}"/>
              </a:ext>
            </a:extLst>
          </p:cNvPr>
          <p:cNvSpPr>
            <a:spLocks noGrp="1"/>
          </p:cNvSpPr>
          <p:nvPr>
            <p:ph idx="1"/>
          </p:nvPr>
        </p:nvSpPr>
        <p:spPr/>
        <p:txBody>
          <a:bodyPr/>
          <a:lstStyle/>
          <a:p>
            <a:endParaRPr lang="en-US" dirty="0"/>
          </a:p>
        </p:txBody>
      </p:sp>
      <p:pic>
        <p:nvPicPr>
          <p:cNvPr id="23553" name="Picture 1" descr="page8image22048">
            <a:extLst>
              <a:ext uri="{FF2B5EF4-FFF2-40B4-BE49-F238E27FC236}">
                <a16:creationId xmlns:a16="http://schemas.microsoft.com/office/drawing/2014/main" id="{C29CD626-CBF4-934D-8BEB-52E0340A73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9174" y="1664494"/>
            <a:ext cx="57912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4123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B0EE1-84E9-8E4B-81C6-3757BCA09516}"/>
              </a:ext>
            </a:extLst>
          </p:cNvPr>
          <p:cNvSpPr>
            <a:spLocks noGrp="1"/>
          </p:cNvSpPr>
          <p:nvPr>
            <p:ph type="title"/>
          </p:nvPr>
        </p:nvSpPr>
        <p:spPr/>
        <p:txBody>
          <a:bodyPr>
            <a:normAutofit/>
          </a:bodyPr>
          <a:lstStyle/>
          <a:p>
            <a:r>
              <a:rPr lang="en-US" sz="3600" dirty="0"/>
              <a:t>Bootstrap distributions for the median, n = 15 </a:t>
            </a:r>
          </a:p>
        </p:txBody>
      </p:sp>
      <p:sp>
        <p:nvSpPr>
          <p:cNvPr id="3" name="Content Placeholder 2">
            <a:extLst>
              <a:ext uri="{FF2B5EF4-FFF2-40B4-BE49-F238E27FC236}">
                <a16:creationId xmlns:a16="http://schemas.microsoft.com/office/drawing/2014/main" id="{70EDD44E-EADD-8B4E-B7F0-77A63191B3A3}"/>
              </a:ext>
            </a:extLst>
          </p:cNvPr>
          <p:cNvSpPr>
            <a:spLocks noGrp="1"/>
          </p:cNvSpPr>
          <p:nvPr>
            <p:ph idx="1"/>
          </p:nvPr>
        </p:nvSpPr>
        <p:spPr/>
        <p:txBody>
          <a:bodyPr/>
          <a:lstStyle/>
          <a:p>
            <a:endParaRPr lang="en-US" dirty="0"/>
          </a:p>
        </p:txBody>
      </p:sp>
      <p:pic>
        <p:nvPicPr>
          <p:cNvPr id="24577" name="Picture 1" descr="page9image20480">
            <a:extLst>
              <a:ext uri="{FF2B5EF4-FFF2-40B4-BE49-F238E27FC236}">
                <a16:creationId xmlns:a16="http://schemas.microsoft.com/office/drawing/2014/main" id="{298999F4-7507-0C4D-91BA-66EEE0F785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1690" y="1907458"/>
            <a:ext cx="57912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97047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19C41-E9D6-7841-A3A8-6BCE3A5BA846}"/>
              </a:ext>
            </a:extLst>
          </p:cNvPr>
          <p:cNvSpPr>
            <a:spLocks noGrp="1"/>
          </p:cNvSpPr>
          <p:nvPr>
            <p:ph type="title"/>
          </p:nvPr>
        </p:nvSpPr>
        <p:spPr/>
        <p:txBody>
          <a:bodyPr>
            <a:normAutofit/>
          </a:bodyPr>
          <a:lstStyle/>
          <a:p>
            <a:r>
              <a:rPr lang="en-US" sz="4000" dirty="0"/>
              <a:t>Bootstrap distributions for the mean, n = 50, exponential population.</a:t>
            </a:r>
          </a:p>
        </p:txBody>
      </p:sp>
      <p:pic>
        <p:nvPicPr>
          <p:cNvPr id="25601" name="Picture 1" descr="page10image392">
            <a:extLst>
              <a:ext uri="{FF2B5EF4-FFF2-40B4-BE49-F238E27FC236}">
                <a16:creationId xmlns:a16="http://schemas.microsoft.com/office/drawing/2014/main" id="{F9710936-6AF2-8645-96CF-8B6F6986C38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466574" y="1855120"/>
            <a:ext cx="4973102" cy="48736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4630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CDB87-83F0-EC42-9DBA-F7278503E2C3}"/>
              </a:ext>
            </a:extLst>
          </p:cNvPr>
          <p:cNvSpPr>
            <a:spLocks noGrp="1"/>
          </p:cNvSpPr>
          <p:nvPr>
            <p:ph type="title"/>
          </p:nvPr>
        </p:nvSpPr>
        <p:spPr/>
        <p:txBody>
          <a:bodyPr/>
          <a:lstStyle/>
          <a:p>
            <a:r>
              <a:rPr lang="en-US" dirty="0"/>
              <a:t>Some more lessons from </a:t>
            </a:r>
            <a:r>
              <a:rPr lang="en-US" dirty="0" err="1"/>
              <a:t>Hesterberg</a:t>
            </a:r>
            <a:endParaRPr lang="en-US" dirty="0"/>
          </a:p>
        </p:txBody>
      </p:sp>
      <p:sp>
        <p:nvSpPr>
          <p:cNvPr id="3" name="Content Placeholder 2">
            <a:extLst>
              <a:ext uri="{FF2B5EF4-FFF2-40B4-BE49-F238E27FC236}">
                <a16:creationId xmlns:a16="http://schemas.microsoft.com/office/drawing/2014/main" id="{F35F7D09-0E3B-7644-AB13-76F10A4BC5EA}"/>
              </a:ext>
            </a:extLst>
          </p:cNvPr>
          <p:cNvSpPr>
            <a:spLocks noGrp="1"/>
          </p:cNvSpPr>
          <p:nvPr>
            <p:ph idx="1"/>
          </p:nvPr>
        </p:nvSpPr>
        <p:spPr/>
        <p:txBody>
          <a:bodyPr>
            <a:normAutofit lnSpcReduction="10000"/>
          </a:bodyPr>
          <a:lstStyle/>
          <a:p>
            <a:r>
              <a:rPr lang="en-US" dirty="0"/>
              <a:t>The ordinary bootstrap tends not to work well for </a:t>
            </a:r>
            <a:r>
              <a:rPr lang="en-US" dirty="0" err="1"/>
              <a:t>statis</a:t>
            </a:r>
            <a:r>
              <a:rPr lang="en-US" dirty="0"/>
              <a:t>- tics such as the median or other quantiles in small samples that depend heavily on a small number of observations out of a larger sample. The bootstrap depends on the sample accurately reflecting what matters about the population, and those few observations cannot do that.</a:t>
            </a:r>
          </a:p>
          <a:p>
            <a:r>
              <a:rPr lang="en-US" b="1" i="1" dirty="0"/>
              <a:t>Bootstrapping does not overcome the weakness of small samples as a basis for inference</a:t>
            </a:r>
            <a:r>
              <a:rPr lang="en-US" i="1" dirty="0"/>
              <a:t>. </a:t>
            </a:r>
            <a:r>
              <a:rPr lang="en-US" dirty="0"/>
              <a:t>Indeed, for the very smallest samples, it may be better to make additional assumptions such as a parametric family.  </a:t>
            </a:r>
          </a:p>
          <a:p>
            <a:endParaRPr lang="en-US" dirty="0"/>
          </a:p>
        </p:txBody>
      </p:sp>
    </p:spTree>
    <p:extLst>
      <p:ext uri="{BB962C8B-B14F-4D97-AF65-F5344CB8AC3E}">
        <p14:creationId xmlns:p14="http://schemas.microsoft.com/office/powerpoint/2010/main" val="4236593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uFillTx/>
              </a:rPr>
              <a:t>Estimators we will investigate:</a:t>
            </a:r>
          </a:p>
        </p:txBody>
      </p:sp>
      <p:sp>
        <p:nvSpPr>
          <p:cNvPr id="4" name="Content Placeholder 3"/>
          <p:cNvSpPr>
            <a:spLocks noGrp="1"/>
          </p:cNvSpPr>
          <p:nvPr>
            <p:ph idx="1"/>
          </p:nvPr>
        </p:nvSpPr>
        <p:spPr>
          <a:xfrm>
            <a:off x="838200" y="1646238"/>
            <a:ext cx="10515600" cy="4351339"/>
          </a:xfrm>
        </p:spPr>
        <p:txBody>
          <a:bodyPr>
            <a:normAutofit/>
          </a:bodyPr>
          <a:lstStyle/>
          <a:p>
            <a:pPr marL="757237" indent="-742950">
              <a:buAutoNum type="arabicPeriod"/>
            </a:pPr>
            <a:r>
              <a:rPr lang="en-US" sz="4000" dirty="0">
                <a:solidFill>
                  <a:srgbClr val="FFFF00"/>
                </a:solidFill>
              </a:rPr>
              <a:t>Mean</a:t>
            </a:r>
            <a:r>
              <a:rPr lang="en-US" sz="4000" dirty="0"/>
              <a:t> (did that)</a:t>
            </a:r>
          </a:p>
          <a:p>
            <a:pPr marL="757237" indent="-742950">
              <a:buAutoNum type="arabicPeriod"/>
            </a:pPr>
            <a:r>
              <a:rPr lang="en-US" sz="4000" dirty="0">
                <a:solidFill>
                  <a:srgbClr val="FFFF00"/>
                </a:solidFill>
              </a:rPr>
              <a:t>75</a:t>
            </a:r>
            <a:r>
              <a:rPr lang="en-US" sz="4000" baseline="30000" dirty="0">
                <a:solidFill>
                  <a:srgbClr val="FFFF00"/>
                </a:solidFill>
              </a:rPr>
              <a:t>th</a:t>
            </a:r>
            <a:r>
              <a:rPr lang="en-US" sz="4000" dirty="0">
                <a:solidFill>
                  <a:srgbClr val="FFFF00"/>
                </a:solidFill>
              </a:rPr>
              <a:t> percentile </a:t>
            </a:r>
            <a:r>
              <a:rPr lang="en-US" sz="4000" dirty="0"/>
              <a:t>(bootstrap)</a:t>
            </a:r>
          </a:p>
          <a:p>
            <a:pPr marL="757237" indent="-742950">
              <a:buFont typeface="+mj-lt"/>
              <a:buAutoNum type="arabicPeriod"/>
            </a:pPr>
            <a:r>
              <a:rPr lang="en-US" sz="4400" dirty="0">
                <a:solidFill>
                  <a:srgbClr val="FFFF00"/>
                </a:solidFill>
              </a:rPr>
              <a:t>Proportion</a:t>
            </a:r>
            <a:r>
              <a:rPr lang="en-US" sz="4400" dirty="0"/>
              <a:t> (just like a mean)</a:t>
            </a:r>
          </a:p>
        </p:txBody>
      </p:sp>
    </p:spTree>
    <p:extLst>
      <p:ext uri="{BB962C8B-B14F-4D97-AF65-F5344CB8AC3E}">
        <p14:creationId xmlns:p14="http://schemas.microsoft.com/office/powerpoint/2010/main" val="3739729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3D307-53F0-8A4D-9C9E-BB8AA857243C}"/>
              </a:ext>
            </a:extLst>
          </p:cNvPr>
          <p:cNvSpPr>
            <a:spLocks noGrp="1"/>
          </p:cNvSpPr>
          <p:nvPr>
            <p:ph type="title"/>
          </p:nvPr>
        </p:nvSpPr>
        <p:spPr/>
        <p:txBody>
          <a:bodyPr/>
          <a:lstStyle/>
          <a:p>
            <a:r>
              <a:rPr lang="en-US" dirty="0"/>
              <a:t>Bootstrap &amp; the median: geometry of the L1 loss</a:t>
            </a:r>
          </a:p>
        </p:txBody>
      </p:sp>
      <p:grpSp>
        <p:nvGrpSpPr>
          <p:cNvPr id="4" name="Group 3">
            <a:extLst>
              <a:ext uri="{FF2B5EF4-FFF2-40B4-BE49-F238E27FC236}">
                <a16:creationId xmlns:a16="http://schemas.microsoft.com/office/drawing/2014/main" id="{81DCD7ED-4E33-A949-B390-E43B510F3A57}"/>
              </a:ext>
            </a:extLst>
          </p:cNvPr>
          <p:cNvGrpSpPr/>
          <p:nvPr/>
        </p:nvGrpSpPr>
        <p:grpSpPr>
          <a:xfrm>
            <a:off x="2616020" y="2241980"/>
            <a:ext cx="6405702" cy="4270468"/>
            <a:chOff x="113451" y="1183201"/>
            <a:chExt cx="6405702" cy="4270468"/>
          </a:xfrm>
        </p:grpSpPr>
        <p:pic>
          <p:nvPicPr>
            <p:cNvPr id="5" name="Picture 4">
              <a:extLst>
                <a:ext uri="{FF2B5EF4-FFF2-40B4-BE49-F238E27FC236}">
                  <a16:creationId xmlns:a16="http://schemas.microsoft.com/office/drawing/2014/main" id="{99D86E3F-E6E1-8849-BF09-C3418876AE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451" y="1183201"/>
              <a:ext cx="6405702" cy="4270468"/>
            </a:xfrm>
            <a:prstGeom prst="rect">
              <a:avLst/>
            </a:prstGeom>
          </p:spPr>
        </p:pic>
        <p:sp>
          <p:nvSpPr>
            <p:cNvPr id="6" name="TextBox 5">
              <a:extLst>
                <a:ext uri="{FF2B5EF4-FFF2-40B4-BE49-F238E27FC236}">
                  <a16:creationId xmlns:a16="http://schemas.microsoft.com/office/drawing/2014/main" id="{D2C89BF3-FB29-DF42-A373-66E73D2936E8}"/>
                </a:ext>
              </a:extLst>
            </p:cNvPr>
            <p:cNvSpPr txBox="1"/>
            <p:nvPr/>
          </p:nvSpPr>
          <p:spPr>
            <a:xfrm rot="16200000">
              <a:off x="-13026" y="3185449"/>
              <a:ext cx="622286" cy="369332"/>
            </a:xfrm>
            <a:prstGeom prst="rect">
              <a:avLst/>
            </a:prstGeom>
          </p:spPr>
          <p:txBody>
            <a:bodyPr wrap="none" rtlCol="0">
              <a:spAutoFit/>
            </a:bodyPr>
            <a:lstStyle/>
            <a:p>
              <a:r>
                <a:rPr lang="en-US"/>
                <a:t>Loss</a:t>
              </a:r>
            </a:p>
          </p:txBody>
        </p:sp>
      </p:grpSp>
    </p:spTree>
    <p:extLst>
      <p:ext uri="{BB962C8B-B14F-4D97-AF65-F5344CB8AC3E}">
        <p14:creationId xmlns:p14="http://schemas.microsoft.com/office/powerpoint/2010/main" val="2039912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a:t>How does </a:t>
            </a:r>
            <a:r>
              <a:rPr lang="en-US" dirty="0" err="1"/>
              <a:t>numpy</a:t>
            </a:r>
            <a:r>
              <a:rPr lang="en-US" dirty="0"/>
              <a:t> generate a </a:t>
            </a:r>
            <a:br>
              <a:rPr lang="en-US" dirty="0"/>
            </a:br>
            <a:r>
              <a:rPr lang="en-US" dirty="0"/>
              <a:t>random sample?</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995550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Actually it doesn’t…</a:t>
            </a:r>
          </a:p>
        </p:txBody>
      </p:sp>
      <p:sp>
        <p:nvSpPr>
          <p:cNvPr id="3" name="Content Placeholder 2"/>
          <p:cNvSpPr>
            <a:spLocks noGrp="1"/>
          </p:cNvSpPr>
          <p:nvPr>
            <p:ph type="subTitle" idx="1"/>
          </p:nvPr>
        </p:nvSpPr>
        <p:spPr/>
        <p:txBody>
          <a:bodyPr/>
          <a:lstStyle/>
          <a:p>
            <a:r>
              <a:rPr lang="en-US" dirty="0" err="1"/>
              <a:t>Numpy</a:t>
            </a:r>
            <a:r>
              <a:rPr lang="en-US" dirty="0"/>
              <a:t> uses a </a:t>
            </a:r>
            <a:r>
              <a:rPr lang="en-US" b="1" dirty="0"/>
              <a:t>pseudo</a:t>
            </a:r>
            <a:r>
              <a:rPr lang="en-US" dirty="0"/>
              <a:t>-random number generator</a:t>
            </a:r>
          </a:p>
        </p:txBody>
      </p:sp>
    </p:spTree>
    <p:extLst>
      <p:ext uri="{BB962C8B-B14F-4D97-AF65-F5344CB8AC3E}">
        <p14:creationId xmlns:p14="http://schemas.microsoft.com/office/powerpoint/2010/main" val="15725599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Recursive RNG</a:t>
            </a:r>
          </a:p>
        </p:txBody>
      </p:sp>
      <p:sp>
        <p:nvSpPr>
          <p:cNvPr id="3" name="Content Placeholder 2"/>
          <p:cNvSpPr>
            <a:spLocks noGrp="1"/>
          </p:cNvSpPr>
          <p:nvPr>
            <p:ph sz="half" idx="1"/>
          </p:nvPr>
        </p:nvSpPr>
        <p:spPr/>
        <p:txBody>
          <a:bodyPr>
            <a:normAutofit lnSpcReduction="10000"/>
          </a:bodyPr>
          <a:lstStyle/>
          <a:p>
            <a:r>
              <a:rPr lang="en-US" dirty="0"/>
              <a:t>Maintains a </a:t>
            </a:r>
            <a:r>
              <a:rPr lang="en-US" i="1" dirty="0"/>
              <a:t>state</a:t>
            </a:r>
            <a:r>
              <a:rPr lang="en-US" dirty="0"/>
              <a:t> vector</a:t>
            </a:r>
          </a:p>
          <a:p>
            <a:r>
              <a:rPr lang="en-US" i="1" dirty="0"/>
              <a:t>update</a:t>
            </a:r>
            <a:r>
              <a:rPr lang="en-US" dirty="0"/>
              <a:t> modifies state </a:t>
            </a:r>
          </a:p>
          <a:p>
            <a:endParaRPr lang="en-US" dirty="0"/>
          </a:p>
          <a:p>
            <a:r>
              <a:rPr lang="en-US" i="1" dirty="0"/>
              <a:t>f </a:t>
            </a:r>
            <a:r>
              <a:rPr lang="en-US" dirty="0"/>
              <a:t>uses the state to generate a “random” number</a:t>
            </a:r>
          </a:p>
          <a:p>
            <a:endParaRPr lang="en-US" dirty="0"/>
          </a:p>
          <a:p>
            <a:r>
              <a:rPr lang="en-US" dirty="0"/>
              <a:t>Need to have an initial state, this is called the seed</a:t>
            </a:r>
          </a:p>
        </p:txBody>
      </p:sp>
      <p:sp>
        <p:nvSpPr>
          <p:cNvPr id="4" name="Content Placeholder 3"/>
          <p:cNvSpPr>
            <a:spLocks noGrp="1"/>
          </p:cNvSpPr>
          <p:nvPr>
            <p:ph sz="half" idx="2"/>
          </p:nvPr>
        </p:nvSpPr>
        <p:spPr/>
        <p:txBody>
          <a:bodyPr>
            <a:normAutofit lnSpcReduction="10000"/>
          </a:bodyPr>
          <a:lstStyle/>
          <a:p>
            <a:endParaRPr lang="en-US" dirty="0"/>
          </a:p>
          <a:p>
            <a:r>
              <a:rPr lang="en-US" dirty="0">
                <a:latin typeface="Courier"/>
                <a:cs typeface="Courier"/>
              </a:rPr>
              <a:t>state &lt;- update(state)</a:t>
            </a:r>
          </a:p>
          <a:p>
            <a:endParaRPr lang="en-US" dirty="0"/>
          </a:p>
          <a:p>
            <a:r>
              <a:rPr lang="en-US" dirty="0">
                <a:latin typeface="Courier"/>
                <a:cs typeface="Courier"/>
              </a:rPr>
              <a:t>return f(state)</a:t>
            </a:r>
          </a:p>
          <a:p>
            <a:endParaRPr lang="en-US" dirty="0">
              <a:latin typeface="Courier"/>
              <a:cs typeface="Courier"/>
            </a:endParaRPr>
          </a:p>
          <a:p>
            <a:r>
              <a:rPr lang="en-US" dirty="0">
                <a:latin typeface="Courier"/>
                <a:cs typeface="Courier"/>
              </a:rPr>
              <a:t>repeat</a:t>
            </a:r>
          </a:p>
        </p:txBody>
      </p:sp>
    </p:spTree>
    <p:extLst>
      <p:ext uri="{BB962C8B-B14F-4D97-AF65-F5344CB8AC3E}">
        <p14:creationId xmlns:p14="http://schemas.microsoft.com/office/powerpoint/2010/main" val="3017135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Features of the algorithm</a:t>
            </a:r>
          </a:p>
        </p:txBody>
      </p:sp>
      <p:sp>
        <p:nvSpPr>
          <p:cNvPr id="8" name="Content Placeholder 7"/>
          <p:cNvSpPr>
            <a:spLocks noGrp="1"/>
          </p:cNvSpPr>
          <p:nvPr>
            <p:ph idx="1"/>
          </p:nvPr>
        </p:nvSpPr>
        <p:spPr/>
        <p:txBody>
          <a:bodyPr/>
          <a:lstStyle/>
          <a:p>
            <a:pPr marL="471487" indent="-457200">
              <a:buFont typeface="Wingdings" charset="2"/>
              <a:buChar char="Ø"/>
            </a:pPr>
            <a:r>
              <a:rPr lang="en-US" dirty="0"/>
              <a:t>Algorithms produce numbers that look like random values. They pass dozens of tests for randomness</a:t>
            </a:r>
          </a:p>
          <a:p>
            <a:pPr marL="471487" indent="-457200">
              <a:buFont typeface="Wingdings" charset="2"/>
              <a:buChar char="Ø"/>
            </a:pPr>
            <a:r>
              <a:rPr lang="en-US" dirty="0"/>
              <a:t>The state vector is finite, which implies that eventually, the update will revisit a state.  The length of sequence before a repeat is called the period, P.</a:t>
            </a:r>
          </a:p>
          <a:p>
            <a:pPr marL="471487" indent="-457200">
              <a:buFont typeface="Wingdings" charset="2"/>
              <a:buChar char="Ø"/>
            </a:pPr>
            <a:r>
              <a:rPr lang="en-US" dirty="0"/>
              <a:t>Want to perform a simulation where the number of simulated values is less than √P so that the values are random-like.</a:t>
            </a:r>
          </a:p>
          <a:p>
            <a:pPr marL="471487" indent="-457200">
              <a:buFont typeface="Wingdings" charset="2"/>
              <a:buChar char="Ø"/>
            </a:pPr>
            <a:endParaRPr lang="en-US" dirty="0"/>
          </a:p>
        </p:txBody>
      </p:sp>
    </p:spTree>
    <p:extLst>
      <p:ext uri="{BB962C8B-B14F-4D97-AF65-F5344CB8AC3E}">
        <p14:creationId xmlns:p14="http://schemas.microsoft.com/office/powerpoint/2010/main" val="13927553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Multiplicative </a:t>
            </a:r>
            <a:r>
              <a:rPr lang="en-US" dirty="0" err="1"/>
              <a:t>Congruential</a:t>
            </a:r>
            <a:endParaRPr lang="en-US" dirty="0"/>
          </a:p>
        </p:txBody>
      </p:sp>
      <p:sp>
        <p:nvSpPr>
          <p:cNvPr id="3" name="Content Placeholder 2"/>
          <p:cNvSpPr>
            <a:spLocks noGrp="1"/>
          </p:cNvSpPr>
          <p:nvPr>
            <p:ph sz="half" idx="1"/>
          </p:nvPr>
        </p:nvSpPr>
        <p:spPr>
          <a:xfrm>
            <a:off x="838200" y="1825625"/>
            <a:ext cx="5181600" cy="4752975"/>
          </a:xfrm>
        </p:spPr>
        <p:txBody>
          <a:bodyPr>
            <a:normAutofit fontScale="92500" lnSpcReduction="10000"/>
          </a:bodyPr>
          <a:lstStyle/>
          <a:p>
            <a:r>
              <a:rPr lang="en-US" dirty="0"/>
              <a:t>Use modular arithmetic to generate the “random” number</a:t>
            </a:r>
          </a:p>
          <a:p>
            <a:r>
              <a:rPr lang="en-US" dirty="0"/>
              <a:t>State vector is the current pseudo-random value</a:t>
            </a:r>
          </a:p>
          <a:p>
            <a:r>
              <a:rPr lang="en-US" i="1" dirty="0"/>
              <a:t>update</a:t>
            </a:r>
            <a:r>
              <a:rPr lang="en-US" dirty="0"/>
              <a:t> and generating functions are the same function</a:t>
            </a:r>
          </a:p>
          <a:p>
            <a:endParaRPr lang="en-US" dirty="0"/>
          </a:p>
          <a:p>
            <a:r>
              <a:rPr lang="en-US" dirty="0"/>
              <a:t> </a:t>
            </a:r>
          </a:p>
        </p:txBody>
      </p:sp>
      <p:sp>
        <p:nvSpPr>
          <p:cNvPr id="4" name="Content Placeholder 3"/>
          <p:cNvSpPr>
            <a:spLocks noGrp="1"/>
          </p:cNvSpPr>
          <p:nvPr>
            <p:ph sz="half" idx="2"/>
          </p:nvPr>
        </p:nvSpPr>
        <p:spPr/>
        <p:txBody>
          <a:bodyPr>
            <a:normAutofit fontScale="92500" lnSpcReduction="10000"/>
          </a:bodyPr>
          <a:lstStyle/>
          <a:p>
            <a:r>
              <a:rPr lang="en-US" dirty="0"/>
              <a:t>x</a:t>
            </a:r>
            <a:r>
              <a:rPr lang="en-US" baseline="-25000" dirty="0"/>
              <a:t>i </a:t>
            </a:r>
            <a:r>
              <a:rPr lang="en-US" dirty="0"/>
              <a:t> = ax</a:t>
            </a:r>
            <a:r>
              <a:rPr lang="en-US" baseline="-25000" dirty="0"/>
              <a:t>i-1</a:t>
            </a:r>
            <a:r>
              <a:rPr lang="en-US" dirty="0"/>
              <a:t> mod M</a:t>
            </a:r>
          </a:p>
          <a:p>
            <a:r>
              <a:rPr lang="en-US" dirty="0"/>
              <a:t> </a:t>
            </a:r>
          </a:p>
          <a:p>
            <a:r>
              <a:rPr lang="en-US" dirty="0"/>
              <a:t>Need to select a and M</a:t>
            </a:r>
          </a:p>
          <a:p>
            <a:endParaRPr lang="en-US" dirty="0"/>
          </a:p>
          <a:p>
            <a:r>
              <a:rPr lang="en-US" dirty="0"/>
              <a:t>Need a starting point, x</a:t>
            </a:r>
            <a:r>
              <a:rPr lang="en-US" baseline="-25000" dirty="0"/>
              <a:t>0</a:t>
            </a:r>
            <a:r>
              <a:rPr lang="en-US" dirty="0"/>
              <a:t>, called the </a:t>
            </a:r>
            <a:r>
              <a:rPr lang="en-US" i="1" dirty="0"/>
              <a:t>seed</a:t>
            </a:r>
            <a:r>
              <a:rPr lang="en-US" dirty="0"/>
              <a:t> </a:t>
            </a:r>
            <a:r>
              <a:rPr lang="en-US" dirty="0">
                <a:latin typeface="Courier"/>
                <a:cs typeface="Courier"/>
              </a:rPr>
              <a:t> </a:t>
            </a:r>
            <a:endParaRPr lang="en-US" dirty="0"/>
          </a:p>
        </p:txBody>
      </p:sp>
    </p:spTree>
    <p:extLst>
      <p:ext uri="{BB962C8B-B14F-4D97-AF65-F5344CB8AC3E}">
        <p14:creationId xmlns:p14="http://schemas.microsoft.com/office/powerpoint/2010/main" val="389131629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500" dirty="0"/>
              <a:t>a=3 and M = 64</a:t>
            </a:r>
            <a:endParaRPr lang="en-US" sz="4500" dirty="0">
              <a:latin typeface="Courier"/>
              <a:cs typeface="Courier"/>
            </a:endParaRPr>
          </a:p>
        </p:txBody>
      </p:sp>
      <p:sp>
        <p:nvSpPr>
          <p:cNvPr id="3" name="Content Placeholder 2"/>
          <p:cNvSpPr>
            <a:spLocks noGrp="1"/>
          </p:cNvSpPr>
          <p:nvPr>
            <p:ph sz="half" idx="1"/>
          </p:nvPr>
        </p:nvSpPr>
        <p:spPr>
          <a:xfrm>
            <a:off x="838200" y="1825625"/>
            <a:ext cx="5181600" cy="4790470"/>
          </a:xfrm>
        </p:spPr>
        <p:txBody>
          <a:bodyPr>
            <a:normAutofit fontScale="85000" lnSpcReduction="10000"/>
          </a:bodyPr>
          <a:lstStyle/>
          <a:p>
            <a:pPr marL="0" indent="0" algn="l"/>
            <a:r>
              <a:rPr lang="en-US" dirty="0"/>
              <a:t>Seed = 17</a:t>
            </a:r>
          </a:p>
          <a:p>
            <a:pPr marL="0" indent="0" algn="l"/>
            <a:r>
              <a:rPr lang="en-US" dirty="0"/>
              <a:t>3 * 17 mod 64 = 51 mod 64 = 51</a:t>
            </a:r>
          </a:p>
          <a:p>
            <a:pPr marL="0" indent="0" algn="l"/>
            <a:r>
              <a:rPr lang="en-US" dirty="0"/>
              <a:t>3 * 51 mod 64 = 153 mod 64 = 25</a:t>
            </a:r>
          </a:p>
          <a:p>
            <a:pPr marL="0" indent="0" algn="l"/>
            <a:r>
              <a:rPr lang="en-US" dirty="0"/>
              <a:t>3 * 25 mode 64 = 75 mod 64 = 11</a:t>
            </a:r>
          </a:p>
          <a:p>
            <a:pPr marL="0" indent="0" algn="l"/>
            <a:r>
              <a:rPr lang="en-US" dirty="0"/>
              <a:t>And so on.  </a:t>
            </a:r>
          </a:p>
          <a:p>
            <a:pPr marL="0" indent="0" algn="l"/>
            <a:r>
              <a:rPr lang="en-US" dirty="0"/>
              <a:t>The first 20 “random” numbers are</a:t>
            </a:r>
          </a:p>
          <a:p>
            <a:pPr marL="0" indent="0" algn="l"/>
            <a:r>
              <a:rPr lang="en-US" dirty="0">
                <a:latin typeface="Courier"/>
                <a:cs typeface="Courier"/>
              </a:rPr>
              <a:t>51 25 11 33 35 41 59 49 19 57 43  1  3  9 27 17 51 25 11 33</a:t>
            </a:r>
          </a:p>
          <a:p>
            <a:pPr marL="0" indent="0" algn="l"/>
            <a:endParaRPr lang="en-US" dirty="0"/>
          </a:p>
          <a:p>
            <a:pPr marL="0" indent="0" algn="l"/>
            <a:endParaRPr lang="en-US" dirty="0"/>
          </a:p>
        </p:txBody>
      </p:sp>
      <p:pic>
        <p:nvPicPr>
          <p:cNvPr id="5" name="Content Placeholder 4" descr="plotCong3b64.png"/>
          <p:cNvPicPr>
            <a:picLocks noGrp="1" noChangeAspect="1"/>
          </p:cNvPicPr>
          <p:nvPr>
            <p:ph sz="half" idx="2"/>
          </p:nvPr>
        </p:nvPicPr>
        <p:blipFill>
          <a:blip r:embed="rId2">
            <a:extLst>
              <a:ext uri="{28A0092B-C50C-407E-A947-70E740481C1C}">
                <a14:useLocalDpi xmlns:a14="http://schemas.microsoft.com/office/drawing/2010/main" val="0"/>
              </a:ext>
            </a:extLst>
          </a:blip>
          <a:srcRect t="-9151" b="-9151"/>
          <a:stretch>
            <a:fillRect/>
          </a:stretch>
        </p:blipFill>
        <p:spPr>
          <a:prstGeom prst="rect">
            <a:avLst/>
          </a:prstGeom>
        </p:spPr>
      </p:pic>
      <p:sp>
        <p:nvSpPr>
          <p:cNvPr id="6" name="TextBox 5"/>
          <p:cNvSpPr txBox="1"/>
          <p:nvPr/>
        </p:nvSpPr>
        <p:spPr>
          <a:xfrm>
            <a:off x="7220858" y="1825625"/>
            <a:ext cx="3664856" cy="523220"/>
          </a:xfrm>
          <a:prstGeom prst="rect">
            <a:avLst/>
          </a:prstGeom>
        </p:spPr>
        <p:txBody>
          <a:bodyPr wrap="square" rtlCol="0">
            <a:spAutoFit/>
          </a:bodyPr>
          <a:lstStyle/>
          <a:p>
            <a:r>
              <a:rPr lang="en-US" sz="2800" b="1" dirty="0"/>
              <a:t>What is the period?</a:t>
            </a:r>
          </a:p>
        </p:txBody>
      </p:sp>
      <p:sp>
        <p:nvSpPr>
          <p:cNvPr id="4" name="Rectangle 3">
            <a:extLst>
              <a:ext uri="{FF2B5EF4-FFF2-40B4-BE49-F238E27FC236}">
                <a16:creationId xmlns:a16="http://schemas.microsoft.com/office/drawing/2014/main" id="{95781883-C729-8E46-9A3F-19ABEA0E6DBB}"/>
              </a:ext>
            </a:extLst>
          </p:cNvPr>
          <p:cNvSpPr/>
          <p:nvPr/>
        </p:nvSpPr>
        <p:spPr>
          <a:xfrm>
            <a:off x="5953125" y="691068"/>
            <a:ext cx="5556329" cy="584775"/>
          </a:xfrm>
          <a:prstGeom prst="rect">
            <a:avLst/>
          </a:prstGeom>
        </p:spPr>
        <p:txBody>
          <a:bodyPr wrap="none">
            <a:spAutoFit/>
          </a:bodyPr>
          <a:lstStyle/>
          <a:p>
            <a:r>
              <a:rPr lang="en-US" sz="3200" b="1" dirty="0">
                <a:solidFill>
                  <a:schemeClr val="accent5"/>
                </a:solidFill>
              </a:rPr>
              <a:t>http://</a:t>
            </a:r>
            <a:r>
              <a:rPr lang="en-US" sz="3200" b="1" dirty="0" err="1">
                <a:solidFill>
                  <a:schemeClr val="accent5"/>
                </a:solidFill>
              </a:rPr>
              <a:t>bit.ly</a:t>
            </a:r>
            <a:r>
              <a:rPr lang="en-US" sz="3200" b="1" dirty="0">
                <a:solidFill>
                  <a:schemeClr val="accent5"/>
                </a:solidFill>
              </a:rPr>
              <a:t>/ds100-fa18-rng</a:t>
            </a:r>
          </a:p>
        </p:txBody>
      </p:sp>
    </p:spTree>
    <p:extLst>
      <p:ext uri="{BB962C8B-B14F-4D97-AF65-F5344CB8AC3E}">
        <p14:creationId xmlns:p14="http://schemas.microsoft.com/office/powerpoint/2010/main" val="410020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i="1" dirty="0">
              <a:uFillTx/>
            </a:endParaRPr>
          </a:p>
        </p:txBody>
      </p:sp>
      <p:sp>
        <p:nvSpPr>
          <p:cNvPr id="4" name="Content Placeholder 3"/>
          <p:cNvSpPr>
            <a:spLocks noGrp="1"/>
          </p:cNvSpPr>
          <p:nvPr>
            <p:ph idx="1"/>
          </p:nvPr>
        </p:nvSpPr>
        <p:spPr>
          <a:xfrm>
            <a:off x="838200" y="3814916"/>
            <a:ext cx="10515600" cy="2182661"/>
          </a:xfrm>
        </p:spPr>
        <p:txBody>
          <a:bodyPr>
            <a:normAutofit/>
          </a:bodyPr>
          <a:lstStyle/>
          <a:p>
            <a:pPr marL="14287" indent="0">
              <a:buNone/>
            </a:pPr>
            <a:r>
              <a:rPr lang="en-US" sz="4400" dirty="0"/>
              <a:t>Python Demo - </a:t>
            </a:r>
            <a:r>
              <a:rPr lang="en-US" sz="4400" dirty="0" err="1"/>
              <a:t>prngs</a:t>
            </a:r>
            <a:endParaRPr lang="en-US" sz="4400" dirty="0"/>
          </a:p>
        </p:txBody>
      </p:sp>
    </p:spTree>
    <p:extLst>
      <p:ext uri="{BB962C8B-B14F-4D97-AF65-F5344CB8AC3E}">
        <p14:creationId xmlns:p14="http://schemas.microsoft.com/office/powerpoint/2010/main" val="3231194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626" y="162136"/>
            <a:ext cx="9810751" cy="1287159"/>
          </a:xfrm>
        </p:spPr>
        <p:txBody>
          <a:bodyPr>
            <a:normAutofit/>
          </a:bodyPr>
          <a:lstStyle/>
          <a:p>
            <a:r>
              <a:rPr lang="en-US" sz="4500" dirty="0">
                <a:latin typeface="Century Gothic"/>
                <a:cs typeface="Century Gothic"/>
              </a:rPr>
              <a:t>a=69069, M=2</a:t>
            </a:r>
            <a:r>
              <a:rPr lang="en-US" sz="4500" baseline="30000" dirty="0">
                <a:latin typeface="Century Gothic"/>
                <a:cs typeface="Century Gothic"/>
              </a:rPr>
              <a:t>32</a:t>
            </a:r>
            <a:endParaRPr lang="en-US" sz="4500" dirty="0">
              <a:latin typeface="Century Gothic"/>
              <a:cs typeface="Century Gothic"/>
            </a:endParaRPr>
          </a:p>
        </p:txBody>
      </p:sp>
      <p:pic>
        <p:nvPicPr>
          <p:cNvPr id="5" name="Content Placeholder 4" descr="plotCong69069b2to32.png"/>
          <p:cNvPicPr>
            <a:picLocks noGrp="1" noChangeAspect="1"/>
          </p:cNvPicPr>
          <p:nvPr>
            <p:ph idx="1"/>
          </p:nvPr>
        </p:nvPicPr>
        <p:blipFill>
          <a:blip r:embed="rId2">
            <a:extLst>
              <a:ext uri="{28A0092B-C50C-407E-A947-70E740481C1C}">
                <a14:useLocalDpi xmlns:a14="http://schemas.microsoft.com/office/drawing/2010/main" val="0"/>
              </a:ext>
            </a:extLst>
          </a:blip>
          <a:srcRect t="13125" b="13125"/>
          <a:stretch>
            <a:fillRect/>
          </a:stretch>
        </p:blipFill>
        <p:spPr>
          <a:xfrm>
            <a:off x="469900" y="1733551"/>
            <a:ext cx="11523133" cy="4524375"/>
          </a:xfrm>
        </p:spPr>
      </p:pic>
    </p:spTree>
    <p:extLst>
      <p:ext uri="{BB962C8B-B14F-4D97-AF65-F5344CB8AC3E}">
        <p14:creationId xmlns:p14="http://schemas.microsoft.com/office/powerpoint/2010/main" val="11782337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 Random Number Generators</a:t>
            </a:r>
          </a:p>
        </p:txBody>
      </p:sp>
      <p:sp>
        <p:nvSpPr>
          <p:cNvPr id="3" name="Content Placeholder 2"/>
          <p:cNvSpPr>
            <a:spLocks noGrp="1"/>
          </p:cNvSpPr>
          <p:nvPr>
            <p:ph sz="half" idx="1"/>
          </p:nvPr>
        </p:nvSpPr>
        <p:spPr/>
        <p:txBody>
          <a:bodyPr>
            <a:normAutofit lnSpcReduction="10000"/>
          </a:bodyPr>
          <a:lstStyle/>
          <a:p>
            <a:r>
              <a:rPr lang="en-US" dirty="0"/>
              <a:t>Generate values from a physical process that is truly random</a:t>
            </a:r>
          </a:p>
          <a:p>
            <a:r>
              <a:rPr lang="en-US" dirty="0"/>
              <a:t>Devices have been built to do this: </a:t>
            </a:r>
          </a:p>
          <a:p>
            <a:r>
              <a:rPr lang="en-US" dirty="0"/>
              <a:t>Some use radioactive particle decay </a:t>
            </a:r>
          </a:p>
          <a:p>
            <a:r>
              <a:rPr lang="en-US" dirty="0"/>
              <a:t>RANDOM.ORG uses atmospheric noise</a:t>
            </a:r>
          </a:p>
        </p:txBody>
      </p:sp>
      <p:pic>
        <p:nvPicPr>
          <p:cNvPr id="5" name="Content Placeholder 4" descr="rdo-v1.jpg"/>
          <p:cNvPicPr>
            <a:picLocks noGrp="1" noChangeAspect="1"/>
          </p:cNvPicPr>
          <p:nvPr>
            <p:ph sz="half" idx="2"/>
          </p:nvPr>
        </p:nvPicPr>
        <p:blipFill>
          <a:blip r:embed="rId2">
            <a:extLst>
              <a:ext uri="{28A0092B-C50C-407E-A947-70E740481C1C}">
                <a14:useLocalDpi xmlns:a14="http://schemas.microsoft.com/office/drawing/2010/main" val="0"/>
              </a:ext>
            </a:extLst>
          </a:blip>
          <a:srcRect t="-16825" b="-16825"/>
          <a:stretch>
            <a:fillRect/>
          </a:stretch>
        </p:blipFill>
        <p:spPr/>
      </p:pic>
      <p:sp>
        <p:nvSpPr>
          <p:cNvPr id="6" name="TextBox 5"/>
          <p:cNvSpPr txBox="1"/>
          <p:nvPr/>
        </p:nvSpPr>
        <p:spPr>
          <a:xfrm>
            <a:off x="6301619" y="6035524"/>
            <a:ext cx="4668762" cy="646331"/>
          </a:xfrm>
          <a:prstGeom prst="rect">
            <a:avLst/>
          </a:prstGeom>
        </p:spPr>
        <p:txBody>
          <a:bodyPr wrap="square" rtlCol="0">
            <a:spAutoFit/>
          </a:bodyPr>
          <a:lstStyle/>
          <a:p>
            <a:r>
              <a:rPr lang="en-US" dirty="0"/>
              <a:t>Photo from RANDOM.ORG built in 1998</a:t>
            </a:r>
          </a:p>
          <a:p>
            <a:endParaRPr lang="en-US" dirty="0"/>
          </a:p>
        </p:txBody>
      </p:sp>
      <p:sp>
        <p:nvSpPr>
          <p:cNvPr id="7" name="TextBox 6"/>
          <p:cNvSpPr txBox="1"/>
          <p:nvPr/>
        </p:nvSpPr>
        <p:spPr>
          <a:xfrm>
            <a:off x="6019800" y="1646238"/>
            <a:ext cx="5833533" cy="646331"/>
          </a:xfrm>
          <a:prstGeom prst="rect">
            <a:avLst/>
          </a:prstGeom>
        </p:spPr>
        <p:txBody>
          <a:bodyPr wrap="square" rtlCol="0">
            <a:spAutoFit/>
          </a:bodyPr>
          <a:lstStyle/>
          <a:p>
            <a:r>
              <a:rPr lang="en-US" dirty="0"/>
              <a:t>“As of today, RANDOM.ORG has generated 1.55 trillion random bits for the Internet community.”</a:t>
            </a:r>
          </a:p>
        </p:txBody>
      </p:sp>
    </p:spTree>
    <p:extLst>
      <p:ext uri="{BB962C8B-B14F-4D97-AF65-F5344CB8AC3E}">
        <p14:creationId xmlns:p14="http://schemas.microsoft.com/office/powerpoint/2010/main" val="3056449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i="1" dirty="0"/>
              <a:t>The Central Limit Theorem</a:t>
            </a:r>
          </a:p>
        </p:txBody>
      </p:sp>
      <p:sp>
        <p:nvSpPr>
          <p:cNvPr id="4" name="Subtitle 3">
            <a:extLst>
              <a:ext uri="{FF2B5EF4-FFF2-40B4-BE49-F238E27FC236}">
                <a16:creationId xmlns:a16="http://schemas.microsoft.com/office/drawing/2014/main" id="{76DE60C7-1D7F-874B-8825-67D3A4AA3DE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0785897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626" y="162136"/>
            <a:ext cx="9810751" cy="1287159"/>
          </a:xfrm>
        </p:spPr>
        <p:txBody>
          <a:bodyPr>
            <a:normAutofit/>
          </a:bodyPr>
          <a:lstStyle/>
          <a:p>
            <a:r>
              <a:rPr lang="en-US" sz="4500" dirty="0"/>
              <a:t>Advantages to Pseudo-ness</a:t>
            </a:r>
          </a:p>
        </p:txBody>
      </p:sp>
      <p:sp>
        <p:nvSpPr>
          <p:cNvPr id="3" name="Content Placeholder 2"/>
          <p:cNvSpPr>
            <a:spLocks noGrp="1"/>
          </p:cNvSpPr>
          <p:nvPr>
            <p:ph idx="1"/>
          </p:nvPr>
        </p:nvSpPr>
        <p:spPr>
          <a:xfrm>
            <a:off x="470746" y="1733177"/>
            <a:ext cx="11522039" cy="4736353"/>
          </a:xfrm>
        </p:spPr>
        <p:txBody>
          <a:bodyPr>
            <a:normAutofit/>
          </a:bodyPr>
          <a:lstStyle/>
          <a:p>
            <a:pPr algn="l"/>
            <a:r>
              <a:rPr lang="en-US" dirty="0"/>
              <a:t>We can </a:t>
            </a:r>
            <a:r>
              <a:rPr lang="en-US" i="1" dirty="0"/>
              <a:t>reproduce</a:t>
            </a:r>
            <a:r>
              <a:rPr lang="en-US" dirty="0"/>
              <a:t> our simulation results by controlling the starting point, i.e., the initial state (the seed )	</a:t>
            </a:r>
          </a:p>
          <a:p>
            <a:pPr algn="l"/>
            <a:r>
              <a:rPr lang="en-US" dirty="0"/>
              <a:t>We do not need as much space to store our simulation results because we need only the seed and the RNG</a:t>
            </a:r>
          </a:p>
          <a:p>
            <a:pPr algn="l"/>
            <a:r>
              <a:rPr lang="en-US" dirty="0"/>
              <a:t>Pseudo RNGs are typically much faster </a:t>
            </a:r>
          </a:p>
          <a:p>
            <a:pPr algn="l"/>
            <a:r>
              <a:rPr lang="en-US" dirty="0"/>
              <a:t>Even real RNGs can fail tests of randomness</a:t>
            </a:r>
          </a:p>
        </p:txBody>
      </p:sp>
      <p:sp>
        <p:nvSpPr>
          <p:cNvPr id="4" name="TextBox 3"/>
          <p:cNvSpPr txBox="1"/>
          <p:nvPr/>
        </p:nvSpPr>
        <p:spPr>
          <a:xfrm>
            <a:off x="1644952" y="5442857"/>
            <a:ext cx="7486953" cy="646331"/>
          </a:xfrm>
          <a:prstGeom prst="rect">
            <a:avLst/>
          </a:prstGeom>
        </p:spPr>
        <p:txBody>
          <a:bodyPr wrap="square" rtlCol="0">
            <a:spAutoFit/>
          </a:bodyPr>
          <a:lstStyle/>
          <a:p>
            <a:r>
              <a:rPr lang="en-US" dirty="0" err="1"/>
              <a:t>numpy</a:t>
            </a:r>
            <a:r>
              <a:rPr lang="en-US" dirty="0"/>
              <a:t> uses the </a:t>
            </a:r>
            <a:r>
              <a:rPr lang="en-US" dirty="0" err="1"/>
              <a:t>Marsenne</a:t>
            </a:r>
            <a:r>
              <a:rPr lang="en-US" dirty="0"/>
              <a:t> Twister pseudo-RNG.</a:t>
            </a:r>
          </a:p>
          <a:p>
            <a:r>
              <a:rPr lang="en-US" dirty="0"/>
              <a:t>(Matsumoto and Nishimura, 1998) It has a period of 2</a:t>
            </a:r>
            <a:r>
              <a:rPr lang="en-US" baseline="30000" dirty="0"/>
              <a:t>19937</a:t>
            </a:r>
            <a:r>
              <a:rPr lang="en-US" dirty="0"/>
              <a:t>-1</a:t>
            </a:r>
          </a:p>
        </p:txBody>
      </p:sp>
    </p:spTree>
    <p:extLst>
      <p:ext uri="{BB962C8B-B14F-4D97-AF65-F5344CB8AC3E}">
        <p14:creationId xmlns:p14="http://schemas.microsoft.com/office/powerpoint/2010/main" val="3220196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a:bodyPr>
          <a:lstStyle/>
          <a:p>
            <a:r>
              <a:rPr lang="en-US" i="1" dirty="0"/>
              <a:t>3. Bootstrapping the 75</a:t>
            </a:r>
            <a:r>
              <a:rPr lang="en-US" i="1" baseline="30000" dirty="0"/>
              <a:t>th</a:t>
            </a:r>
            <a:r>
              <a:rPr lang="en-US" i="1" dirty="0"/>
              <a:t> Percentile</a:t>
            </a:r>
          </a:p>
        </p:txBody>
      </p:sp>
      <p:sp>
        <p:nvSpPr>
          <p:cNvPr id="3" name="Subtitle 2"/>
          <p:cNvSpPr>
            <a:spLocks noGrp="1"/>
          </p:cNvSpPr>
          <p:nvPr>
            <p:ph type="subTitle" idx="1"/>
          </p:nvPr>
        </p:nvSpPr>
        <p:spPr/>
        <p:txBody>
          <a:bodyPr>
            <a:normAutofit/>
          </a:bodyPr>
          <a:lstStyle/>
          <a:p>
            <a:endParaRPr lang="en-US" dirty="0"/>
          </a:p>
        </p:txBody>
      </p:sp>
    </p:spTree>
    <p:extLst>
      <p:ext uri="{BB962C8B-B14F-4D97-AF65-F5344CB8AC3E}">
        <p14:creationId xmlns:p14="http://schemas.microsoft.com/office/powerpoint/2010/main" val="341340007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Consider a New Loss Function</a:t>
            </a:r>
          </a:p>
        </p:txBody>
      </p:sp>
      <p:pic>
        <p:nvPicPr>
          <p:cNvPr id="3" name="Picture 2" descr="l1mod_pl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4833" y="1646238"/>
            <a:ext cx="5055635" cy="3476171"/>
          </a:xfrm>
          <a:prstGeom prst="rect">
            <a:avLst/>
          </a:prstGeom>
        </p:spPr>
      </p:pic>
      <p:graphicFrame>
        <p:nvGraphicFramePr>
          <p:cNvPr id="4" name="Object 3"/>
          <p:cNvGraphicFramePr>
            <a:graphicFrameLocks noChangeAspect="1"/>
          </p:cNvGraphicFramePr>
          <p:nvPr>
            <p:extLst>
              <p:ext uri="{D42A27DB-BD31-4B8C-83A1-F6EECF244321}">
                <p14:modId xmlns:p14="http://schemas.microsoft.com/office/powerpoint/2010/main" val="2163547285"/>
              </p:ext>
            </p:extLst>
          </p:nvPr>
        </p:nvGraphicFramePr>
        <p:xfrm>
          <a:off x="674511" y="1772179"/>
          <a:ext cx="4989689" cy="1285223"/>
        </p:xfrm>
        <a:graphic>
          <a:graphicData uri="http://schemas.openxmlformats.org/presentationml/2006/ole">
            <mc:AlternateContent xmlns:mc="http://schemas.openxmlformats.org/markup-compatibility/2006">
              <mc:Choice xmlns:v="urn:schemas-microsoft-com:vml" Requires="v">
                <p:oleObj spid="_x0000_s19755" name="Equation" r:id="rId4" imgW="1676400" imgH="431800" progId="Equation.3">
                  <p:embed/>
                </p:oleObj>
              </mc:Choice>
              <mc:Fallback>
                <p:oleObj name="Equation" r:id="rId4" imgW="1676400" imgH="431800" progId="Equation.3">
                  <p:embed/>
                  <p:pic>
                    <p:nvPicPr>
                      <p:cNvPr id="0" name=""/>
                      <p:cNvPicPr/>
                      <p:nvPr/>
                    </p:nvPicPr>
                    <p:blipFill>
                      <a:blip r:embed="rId5"/>
                      <a:stretch>
                        <a:fillRect/>
                      </a:stretch>
                    </p:blipFill>
                    <p:spPr>
                      <a:xfrm>
                        <a:off x="674511" y="1772179"/>
                        <a:ext cx="4989689" cy="1285223"/>
                      </a:xfrm>
                      <a:prstGeom prst="rect">
                        <a:avLst/>
                      </a:prstGeom>
                    </p:spPr>
                  </p:pic>
                </p:oleObj>
              </mc:Fallback>
            </mc:AlternateContent>
          </a:graphicData>
        </a:graphic>
      </p:graphicFrame>
      <p:graphicFrame>
        <p:nvGraphicFramePr>
          <p:cNvPr id="15" name="Object 14"/>
          <p:cNvGraphicFramePr>
            <a:graphicFrameLocks noChangeAspect="1"/>
          </p:cNvGraphicFramePr>
          <p:nvPr>
            <p:extLst>
              <p:ext uri="{D42A27DB-BD31-4B8C-83A1-F6EECF244321}">
                <p14:modId xmlns:p14="http://schemas.microsoft.com/office/powerpoint/2010/main" val="1453049449"/>
              </p:ext>
            </p:extLst>
          </p:nvPr>
        </p:nvGraphicFramePr>
        <p:xfrm>
          <a:off x="843264" y="4654550"/>
          <a:ext cx="4687888" cy="1851025"/>
        </p:xfrm>
        <a:graphic>
          <a:graphicData uri="http://schemas.openxmlformats.org/presentationml/2006/ole">
            <mc:AlternateContent xmlns:mc="http://schemas.openxmlformats.org/markup-compatibility/2006">
              <mc:Choice xmlns:v="urn:schemas-microsoft-com:vml" Requires="v">
                <p:oleObj spid="_x0000_s19756" name="Equation" r:id="rId6" imgW="1574800" imgH="622300" progId="Equation.3">
                  <p:embed/>
                </p:oleObj>
              </mc:Choice>
              <mc:Fallback>
                <p:oleObj name="Equation" r:id="rId6" imgW="1574800" imgH="622300" progId="Equation.3">
                  <p:embed/>
                  <p:pic>
                    <p:nvPicPr>
                      <p:cNvPr id="0" name=""/>
                      <p:cNvPicPr/>
                      <p:nvPr/>
                    </p:nvPicPr>
                    <p:blipFill>
                      <a:blip r:embed="rId7"/>
                      <a:stretch>
                        <a:fillRect/>
                      </a:stretch>
                    </p:blipFill>
                    <p:spPr>
                      <a:xfrm>
                        <a:off x="843264" y="4654550"/>
                        <a:ext cx="4687888" cy="1851025"/>
                      </a:xfrm>
                      <a:prstGeom prst="rect">
                        <a:avLst/>
                      </a:prstGeom>
                    </p:spPr>
                  </p:pic>
                </p:oleObj>
              </mc:Fallback>
            </mc:AlternateContent>
          </a:graphicData>
        </a:graphic>
      </p:graphicFrame>
      <p:sp>
        <p:nvSpPr>
          <p:cNvPr id="5" name="TextBox 4"/>
          <p:cNvSpPr txBox="1"/>
          <p:nvPr/>
        </p:nvSpPr>
        <p:spPr>
          <a:xfrm>
            <a:off x="674511" y="3531810"/>
            <a:ext cx="3631974" cy="954107"/>
          </a:xfrm>
          <a:prstGeom prst="rect">
            <a:avLst/>
          </a:prstGeom>
        </p:spPr>
        <p:txBody>
          <a:bodyPr wrap="square" rtlCol="0">
            <a:spAutoFit/>
          </a:bodyPr>
          <a:lstStyle/>
          <a:p>
            <a:r>
              <a:rPr lang="en-US" sz="2800" dirty="0"/>
              <a:t>Differentiate with respect to </a:t>
            </a:r>
            <a:r>
              <a:rPr lang="en-US" sz="2800" dirty="0" err="1"/>
              <a:t>θ</a:t>
            </a:r>
            <a:endParaRPr lang="en-US" sz="2800" dirty="0"/>
          </a:p>
        </p:txBody>
      </p:sp>
    </p:spTree>
    <p:extLst>
      <p:ext uri="{BB962C8B-B14F-4D97-AF65-F5344CB8AC3E}">
        <p14:creationId xmlns:p14="http://schemas.microsoft.com/office/powerpoint/2010/main" val="697897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Minimizing Average Loss</a:t>
            </a:r>
          </a:p>
        </p:txBody>
      </p:sp>
      <p:pic>
        <p:nvPicPr>
          <p:cNvPr id="3" name="Picture 2" descr="l1mod_pl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4833" y="1319316"/>
            <a:ext cx="5055635" cy="3476171"/>
          </a:xfrm>
          <a:prstGeom prst="rect">
            <a:avLst/>
          </a:prstGeom>
        </p:spPr>
      </p:pic>
      <p:graphicFrame>
        <p:nvGraphicFramePr>
          <p:cNvPr id="4" name="Object 3"/>
          <p:cNvGraphicFramePr>
            <a:graphicFrameLocks noChangeAspect="1"/>
          </p:cNvGraphicFramePr>
          <p:nvPr>
            <p:extLst>
              <p:ext uri="{D42A27DB-BD31-4B8C-83A1-F6EECF244321}">
                <p14:modId xmlns:p14="http://schemas.microsoft.com/office/powerpoint/2010/main" val="2459901756"/>
              </p:ext>
            </p:extLst>
          </p:nvPr>
        </p:nvGraphicFramePr>
        <p:xfrm>
          <a:off x="843264" y="1735138"/>
          <a:ext cx="3627438" cy="1360487"/>
        </p:xfrm>
        <a:graphic>
          <a:graphicData uri="http://schemas.openxmlformats.org/presentationml/2006/ole">
            <mc:AlternateContent xmlns:mc="http://schemas.openxmlformats.org/markup-compatibility/2006">
              <mc:Choice xmlns:v="urn:schemas-microsoft-com:vml" Requires="v">
                <p:oleObj spid="_x0000_s20921" name="Equation" r:id="rId4" imgW="1219200" imgH="457200" progId="Equation.3">
                  <p:embed/>
                </p:oleObj>
              </mc:Choice>
              <mc:Fallback>
                <p:oleObj name="Equation" r:id="rId4" imgW="1219200" imgH="457200" progId="Equation.3">
                  <p:embed/>
                  <p:pic>
                    <p:nvPicPr>
                      <p:cNvPr id="0" name=""/>
                      <p:cNvPicPr/>
                      <p:nvPr/>
                    </p:nvPicPr>
                    <p:blipFill>
                      <a:blip r:embed="rId5"/>
                      <a:stretch>
                        <a:fillRect/>
                      </a:stretch>
                    </p:blipFill>
                    <p:spPr>
                      <a:xfrm>
                        <a:off x="843264" y="1735138"/>
                        <a:ext cx="3627438" cy="1360487"/>
                      </a:xfrm>
                      <a:prstGeom prst="rect">
                        <a:avLst/>
                      </a:prstGeom>
                    </p:spPr>
                  </p:pic>
                </p:oleObj>
              </mc:Fallback>
            </mc:AlternateContent>
          </a:graphicData>
        </a:graphic>
      </p:graphicFrame>
      <p:sp>
        <p:nvSpPr>
          <p:cNvPr id="5" name="TextBox 4"/>
          <p:cNvSpPr txBox="1"/>
          <p:nvPr/>
        </p:nvSpPr>
        <p:spPr>
          <a:xfrm>
            <a:off x="674510" y="3531810"/>
            <a:ext cx="4856641" cy="954107"/>
          </a:xfrm>
          <a:prstGeom prst="rect">
            <a:avLst/>
          </a:prstGeom>
        </p:spPr>
        <p:txBody>
          <a:bodyPr wrap="square" rtlCol="0">
            <a:spAutoFit/>
          </a:bodyPr>
          <a:lstStyle/>
          <a:p>
            <a:r>
              <a:rPr lang="en-US" sz="2800" dirty="0"/>
              <a:t>Differentiate with respect </a:t>
            </a:r>
            <a:r>
              <a:rPr lang="en-US" sz="2800" dirty="0" err="1"/>
              <a:t>toθand</a:t>
            </a:r>
            <a:r>
              <a:rPr lang="en-US" sz="2800" dirty="0"/>
              <a:t> set to 0</a:t>
            </a:r>
          </a:p>
        </p:txBody>
      </p:sp>
      <p:graphicFrame>
        <p:nvGraphicFramePr>
          <p:cNvPr id="7" name="Object 6"/>
          <p:cNvGraphicFramePr>
            <a:graphicFrameLocks noChangeAspect="1"/>
          </p:cNvGraphicFramePr>
          <p:nvPr>
            <p:extLst>
              <p:ext uri="{D42A27DB-BD31-4B8C-83A1-F6EECF244321}">
                <p14:modId xmlns:p14="http://schemas.microsoft.com/office/powerpoint/2010/main" val="3374659063"/>
              </p:ext>
            </p:extLst>
          </p:nvPr>
        </p:nvGraphicFramePr>
        <p:xfrm>
          <a:off x="674510" y="4539598"/>
          <a:ext cx="2530475" cy="1549400"/>
        </p:xfrm>
        <a:graphic>
          <a:graphicData uri="http://schemas.openxmlformats.org/presentationml/2006/ole">
            <mc:AlternateContent xmlns:mc="http://schemas.openxmlformats.org/markup-compatibility/2006">
              <mc:Choice xmlns:v="urn:schemas-microsoft-com:vml" Requires="v">
                <p:oleObj spid="_x0000_s20922" name="Equation" r:id="rId6" imgW="850900" imgH="520700" progId="Equation.3">
                  <p:embed/>
                </p:oleObj>
              </mc:Choice>
              <mc:Fallback>
                <p:oleObj name="Equation" r:id="rId6" imgW="850900" imgH="520700" progId="Equation.3">
                  <p:embed/>
                  <p:pic>
                    <p:nvPicPr>
                      <p:cNvPr id="0" name=""/>
                      <p:cNvPicPr/>
                      <p:nvPr/>
                    </p:nvPicPr>
                    <p:blipFill>
                      <a:blip r:embed="rId7"/>
                      <a:stretch>
                        <a:fillRect/>
                      </a:stretch>
                    </p:blipFill>
                    <p:spPr>
                      <a:xfrm>
                        <a:off x="674510" y="4539598"/>
                        <a:ext cx="2530475" cy="1549400"/>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1400160492"/>
              </p:ext>
            </p:extLst>
          </p:nvPr>
        </p:nvGraphicFramePr>
        <p:xfrm>
          <a:off x="4755824" y="5366572"/>
          <a:ext cx="5999692" cy="1163648"/>
        </p:xfrm>
        <a:graphic>
          <a:graphicData uri="http://schemas.openxmlformats.org/presentationml/2006/ole">
            <mc:AlternateContent xmlns:mc="http://schemas.openxmlformats.org/markup-compatibility/2006">
              <mc:Choice xmlns:v="urn:schemas-microsoft-com:vml" Requires="v">
                <p:oleObj spid="_x0000_s20923" name="Equation" r:id="rId8" imgW="2095500" imgH="406400" progId="Equation.3">
                  <p:embed/>
                </p:oleObj>
              </mc:Choice>
              <mc:Fallback>
                <p:oleObj name="Equation" r:id="rId8" imgW="2095500" imgH="406400" progId="Equation.3">
                  <p:embed/>
                  <p:pic>
                    <p:nvPicPr>
                      <p:cNvPr id="0" name=""/>
                      <p:cNvPicPr/>
                      <p:nvPr/>
                    </p:nvPicPr>
                    <p:blipFill>
                      <a:blip r:embed="rId9"/>
                      <a:stretch>
                        <a:fillRect/>
                      </a:stretch>
                    </p:blipFill>
                    <p:spPr>
                      <a:xfrm>
                        <a:off x="4755824" y="5366572"/>
                        <a:ext cx="5999692" cy="1163648"/>
                      </a:xfrm>
                      <a:prstGeom prst="rect">
                        <a:avLst/>
                      </a:prstGeom>
                    </p:spPr>
                  </p:pic>
                </p:oleObj>
              </mc:Fallback>
            </mc:AlternateContent>
          </a:graphicData>
        </a:graphic>
      </p:graphicFrame>
      <p:sp>
        <p:nvSpPr>
          <p:cNvPr id="6" name="TextBox 5"/>
          <p:cNvSpPr txBox="1"/>
          <p:nvPr/>
        </p:nvSpPr>
        <p:spPr>
          <a:xfrm>
            <a:off x="4635499" y="4578756"/>
            <a:ext cx="2878667" cy="954107"/>
          </a:xfrm>
          <a:prstGeom prst="rect">
            <a:avLst/>
          </a:prstGeom>
        </p:spPr>
        <p:txBody>
          <a:bodyPr wrap="square" rtlCol="0">
            <a:spAutoFit/>
          </a:bodyPr>
          <a:lstStyle/>
          <a:p>
            <a:r>
              <a:rPr lang="en-US" sz="2800" dirty="0"/>
              <a:t>The minimizer is defined as</a:t>
            </a:r>
          </a:p>
        </p:txBody>
      </p:sp>
      <p:sp>
        <p:nvSpPr>
          <p:cNvPr id="9" name="TextBox 8"/>
          <p:cNvSpPr txBox="1"/>
          <p:nvPr/>
        </p:nvSpPr>
        <p:spPr>
          <a:xfrm>
            <a:off x="4470702" y="6268610"/>
            <a:ext cx="4255129" cy="523220"/>
          </a:xfrm>
          <a:prstGeom prst="rect">
            <a:avLst/>
          </a:prstGeom>
        </p:spPr>
        <p:txBody>
          <a:bodyPr wrap="square" rtlCol="0">
            <a:spAutoFit/>
          </a:bodyPr>
          <a:lstStyle/>
          <a:p>
            <a:r>
              <a:rPr lang="en-US" sz="2800" dirty="0"/>
              <a:t>AKA the 75</a:t>
            </a:r>
            <a:r>
              <a:rPr lang="en-US" sz="2800" baseline="30000" dirty="0"/>
              <a:t>th</a:t>
            </a:r>
            <a:r>
              <a:rPr lang="en-US" sz="2800" dirty="0"/>
              <a:t> percentile</a:t>
            </a:r>
          </a:p>
        </p:txBody>
      </p:sp>
    </p:spTree>
    <p:extLst>
      <p:ext uri="{BB962C8B-B14F-4D97-AF65-F5344CB8AC3E}">
        <p14:creationId xmlns:p14="http://schemas.microsoft.com/office/powerpoint/2010/main" val="276410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Return to our sample</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6740108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is our sample</a:t>
            </a:r>
          </a:p>
        </p:txBody>
      </p:sp>
      <p:pic>
        <p:nvPicPr>
          <p:cNvPr id="4" name="Content Placeholder 3" descr="barplot_samp100.pdf"/>
          <p:cNvPicPr>
            <a:picLocks noGrp="1" noChangeAspect="1"/>
          </p:cNvPicPr>
          <p:nvPr>
            <p:ph idx="1"/>
          </p:nvPr>
        </p:nvPicPr>
        <p:blipFill>
          <a:blip r:embed="rId2">
            <a:extLst>
              <a:ext uri="{28A0092B-C50C-407E-A947-70E740481C1C}">
                <a14:useLocalDpi xmlns:a14="http://schemas.microsoft.com/office/drawing/2010/main" val="0"/>
              </a:ext>
            </a:extLst>
          </a:blip>
          <a:srcRect l="-33072" r="-33072"/>
          <a:stretch>
            <a:fillRect/>
          </a:stretch>
        </p:blipFill>
        <p:spPr>
          <a:xfrm>
            <a:off x="-1387324" y="1646238"/>
            <a:ext cx="10515600" cy="4351339"/>
          </a:xfrm>
        </p:spPr>
      </p:pic>
      <p:sp>
        <p:nvSpPr>
          <p:cNvPr id="6" name="TextBox 5"/>
          <p:cNvSpPr txBox="1"/>
          <p:nvPr/>
        </p:nvSpPr>
        <p:spPr>
          <a:xfrm>
            <a:off x="7003143" y="1495980"/>
            <a:ext cx="3604382" cy="4401205"/>
          </a:xfrm>
          <a:prstGeom prst="rect">
            <a:avLst/>
          </a:prstGeom>
        </p:spPr>
        <p:txBody>
          <a:bodyPr wrap="square" rtlCol="0">
            <a:spAutoFit/>
          </a:bodyPr>
          <a:lstStyle/>
          <a:p>
            <a:r>
              <a:rPr lang="en-US" sz="2800" dirty="0"/>
              <a:t>If we only want to make statements about the sample, then we simply minimize the average loss</a:t>
            </a:r>
          </a:p>
          <a:p>
            <a:endParaRPr lang="en-US" sz="2800" dirty="0"/>
          </a:p>
          <a:p>
            <a:r>
              <a:rPr lang="en-US" sz="2800" dirty="0"/>
              <a:t>And get the 75</a:t>
            </a:r>
            <a:r>
              <a:rPr lang="en-US" sz="2800" baseline="30000" dirty="0"/>
              <a:t>th</a:t>
            </a:r>
            <a:r>
              <a:rPr lang="en-US" sz="2800" dirty="0"/>
              <a:t> percentile of our data – this is 96 </a:t>
            </a:r>
          </a:p>
        </p:txBody>
      </p:sp>
    </p:spTree>
    <p:extLst>
      <p:ext uri="{BB962C8B-B14F-4D97-AF65-F5344CB8AC3E}">
        <p14:creationId xmlns:p14="http://schemas.microsoft.com/office/powerpoint/2010/main" val="12319417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Bootstrap the 75</a:t>
            </a:r>
            <a:r>
              <a:rPr lang="en-US" baseline="30000" dirty="0"/>
              <a:t>th</a:t>
            </a:r>
            <a:r>
              <a:rPr lang="en-US" dirty="0"/>
              <a:t> percentile</a:t>
            </a:r>
          </a:p>
        </p:txBody>
      </p:sp>
      <p:sp>
        <p:nvSpPr>
          <p:cNvPr id="5" name="Content Placeholder 4"/>
          <p:cNvSpPr>
            <a:spLocks noGrp="1"/>
          </p:cNvSpPr>
          <p:nvPr>
            <p:ph sz="half" idx="1"/>
          </p:nvPr>
        </p:nvSpPr>
        <p:spPr/>
        <p:txBody>
          <a:bodyPr>
            <a:normAutofit lnSpcReduction="10000"/>
          </a:bodyPr>
          <a:lstStyle/>
          <a:p>
            <a:r>
              <a:rPr lang="en-US" dirty="0"/>
              <a:t>Notice that due to the separation of the values in the population, the 75</a:t>
            </a:r>
            <a:r>
              <a:rPr lang="en-US" baseline="30000" dirty="0"/>
              <a:t>th</a:t>
            </a:r>
            <a:r>
              <a:rPr lang="en-US" dirty="0"/>
              <a:t> percentile are quite separated. </a:t>
            </a:r>
          </a:p>
          <a:p>
            <a:r>
              <a:rPr lang="en-US" dirty="0"/>
              <a:t>Nearly 6000 of the 10000 bootstrap 75</a:t>
            </a:r>
            <a:r>
              <a:rPr lang="en-US" baseline="30000" dirty="0"/>
              <a:t>th</a:t>
            </a:r>
            <a:r>
              <a:rPr lang="en-US" dirty="0"/>
              <a:t> percentiles are 96</a:t>
            </a:r>
          </a:p>
          <a:p>
            <a:r>
              <a:rPr lang="en-US" dirty="0"/>
              <a:t>The 95% confidence interval is (94, 100) – the whole range</a:t>
            </a:r>
          </a:p>
        </p:txBody>
      </p:sp>
      <p:pic>
        <p:nvPicPr>
          <p:cNvPr id="7" name="Content Placeholder 6" descr="bootstrap_hist_UQ.pdf"/>
          <p:cNvPicPr>
            <a:picLocks noGrp="1" noChangeAspect="1"/>
          </p:cNvPicPr>
          <p:nvPr>
            <p:ph sz="half" idx="2"/>
          </p:nvPr>
        </p:nvPicPr>
        <p:blipFill>
          <a:blip r:embed="rId2">
            <a:extLst>
              <a:ext uri="{28A0092B-C50C-407E-A947-70E740481C1C}">
                <a14:useLocalDpi xmlns:a14="http://schemas.microsoft.com/office/drawing/2010/main" val="0"/>
              </a:ext>
            </a:extLst>
          </a:blip>
          <a:srcRect t="-11067" b="-11067"/>
          <a:stretch>
            <a:fillRect/>
          </a:stretch>
        </p:blipFill>
        <p:spPr/>
      </p:pic>
    </p:spTree>
    <p:extLst>
      <p:ext uri="{BB962C8B-B14F-4D97-AF65-F5344CB8AC3E}">
        <p14:creationId xmlns:p14="http://schemas.microsoft.com/office/powerpoint/2010/main" val="373042502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bootstrap_ci_UQ.pdf"/>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26774" r="-26774"/>
          <a:stretch/>
        </p:blipFill>
        <p:spPr>
          <a:xfrm>
            <a:off x="6172200" y="320675"/>
            <a:ext cx="5181600" cy="6749143"/>
          </a:xfrm>
        </p:spPr>
      </p:pic>
      <p:sp>
        <p:nvSpPr>
          <p:cNvPr id="4" name="Title 3"/>
          <p:cNvSpPr>
            <a:spLocks noGrp="1"/>
          </p:cNvSpPr>
          <p:nvPr>
            <p:ph type="title"/>
          </p:nvPr>
        </p:nvSpPr>
        <p:spPr/>
        <p:txBody>
          <a:bodyPr/>
          <a:lstStyle/>
          <a:p>
            <a:r>
              <a:rPr lang="en-US" dirty="0"/>
              <a:t>95% Confidence Intervals for the 75</a:t>
            </a:r>
            <a:r>
              <a:rPr lang="en-US" baseline="30000" dirty="0"/>
              <a:t>th</a:t>
            </a:r>
            <a:r>
              <a:rPr lang="en-US" dirty="0"/>
              <a:t> percentile</a:t>
            </a:r>
          </a:p>
        </p:txBody>
      </p:sp>
      <p:sp>
        <p:nvSpPr>
          <p:cNvPr id="5" name="Content Placeholder 4"/>
          <p:cNvSpPr>
            <a:spLocks noGrp="1"/>
          </p:cNvSpPr>
          <p:nvPr>
            <p:ph sz="half" idx="1"/>
          </p:nvPr>
        </p:nvSpPr>
        <p:spPr/>
        <p:txBody>
          <a:bodyPr>
            <a:normAutofit/>
          </a:bodyPr>
          <a:lstStyle/>
          <a:p>
            <a:r>
              <a:rPr lang="en-US" dirty="0"/>
              <a:t>Notice that due to the separation of the values the intervals are sometimes quite short and other times quite long</a:t>
            </a:r>
          </a:p>
          <a:p>
            <a:r>
              <a:rPr lang="en-US" dirty="0"/>
              <a:t>All 100 of them include the true value, but for many the true value is at the endpoint of the interval</a:t>
            </a:r>
          </a:p>
        </p:txBody>
      </p:sp>
    </p:spTree>
    <p:extLst>
      <p:ext uri="{BB962C8B-B14F-4D97-AF65-F5344CB8AC3E}">
        <p14:creationId xmlns:p14="http://schemas.microsoft.com/office/powerpoint/2010/main" val="27461256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Bootstrapping is powerful BUT</a:t>
            </a:r>
          </a:p>
        </p:txBody>
      </p:sp>
      <p:sp>
        <p:nvSpPr>
          <p:cNvPr id="6" name="Content Placeholder 5"/>
          <p:cNvSpPr>
            <a:spLocks noGrp="1"/>
          </p:cNvSpPr>
          <p:nvPr>
            <p:ph idx="1"/>
          </p:nvPr>
        </p:nvSpPr>
        <p:spPr/>
        <p:txBody>
          <a:bodyPr/>
          <a:lstStyle/>
          <a:p>
            <a:r>
              <a:rPr lang="en-US" dirty="0"/>
              <a:t>Make sure that the original sample is </a:t>
            </a:r>
            <a:r>
              <a:rPr lang="en-US" i="1" dirty="0"/>
              <a:t>large and random </a:t>
            </a:r>
            <a:r>
              <a:rPr lang="en-US" dirty="0"/>
              <a:t>so that the sample resembles the population</a:t>
            </a:r>
          </a:p>
          <a:p>
            <a:r>
              <a:rPr lang="en-US" dirty="0"/>
              <a:t>Repeat the bootstrap process many times. Typically 10,000 replications is a reasonable number</a:t>
            </a:r>
          </a:p>
          <a:p>
            <a:r>
              <a:rPr lang="en-US" dirty="0"/>
              <a:t>The bootstrap tends to have difficulties when</a:t>
            </a:r>
          </a:p>
          <a:p>
            <a:pPr lvl="1"/>
            <a:r>
              <a:rPr lang="en-US" dirty="0"/>
              <a:t>Parameter estimate is influenced by outliers</a:t>
            </a:r>
          </a:p>
          <a:p>
            <a:pPr lvl="1"/>
            <a:r>
              <a:rPr lang="en-US" dirty="0"/>
              <a:t>Parameter is based on extreme values of the distribution</a:t>
            </a:r>
          </a:p>
          <a:p>
            <a:pPr lvl="1"/>
            <a:r>
              <a:rPr lang="en-US" dirty="0"/>
              <a:t>Sampling distribution of the statistic is far from bell-shaped</a:t>
            </a:r>
          </a:p>
        </p:txBody>
      </p:sp>
    </p:spTree>
    <p:extLst>
      <p:ext uri="{BB962C8B-B14F-4D97-AF65-F5344CB8AC3E}">
        <p14:creationId xmlns:p14="http://schemas.microsoft.com/office/powerpoint/2010/main" val="124335145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20920-D5FD-F344-AC9B-995C1A87BAB8}"/>
              </a:ext>
            </a:extLst>
          </p:cNvPr>
          <p:cNvSpPr>
            <a:spLocks noGrp="1"/>
          </p:cNvSpPr>
          <p:nvPr>
            <p:ph type="title"/>
          </p:nvPr>
        </p:nvSpPr>
        <p:spPr/>
        <p:txBody>
          <a:bodyPr/>
          <a:lstStyle/>
          <a:p>
            <a:r>
              <a:rPr lang="en-US" dirty="0"/>
              <a:t>Ethics quote of the day</a:t>
            </a:r>
          </a:p>
        </p:txBody>
      </p:sp>
      <p:sp>
        <p:nvSpPr>
          <p:cNvPr id="3" name="Content Placeholder 2">
            <a:extLst>
              <a:ext uri="{FF2B5EF4-FFF2-40B4-BE49-F238E27FC236}">
                <a16:creationId xmlns:a16="http://schemas.microsoft.com/office/drawing/2014/main" id="{086C5FDC-27D3-F04E-900D-C2C091B4927D}"/>
              </a:ext>
            </a:extLst>
          </p:cNvPr>
          <p:cNvSpPr>
            <a:spLocks noGrp="1"/>
          </p:cNvSpPr>
          <p:nvPr>
            <p:ph idx="1"/>
          </p:nvPr>
        </p:nvSpPr>
        <p:spPr/>
        <p:txBody>
          <a:bodyPr>
            <a:normAutofit lnSpcReduction="10000"/>
          </a:bodyPr>
          <a:lstStyle/>
          <a:p>
            <a:pPr marL="14287" indent="0" algn="ctr">
              <a:buNone/>
            </a:pPr>
            <a:r>
              <a:rPr lang="en-US" b="1" dirty="0"/>
              <a:t>“There is no such thing as ethics-free data science; there is only data science whose ethical baggage is taken on board without examination” </a:t>
            </a:r>
          </a:p>
          <a:p>
            <a:pPr marL="14287" indent="0">
              <a:buNone/>
            </a:pPr>
            <a:endParaRPr lang="en-US" dirty="0"/>
          </a:p>
          <a:p>
            <a:pPr marL="14287" indent="0">
              <a:buNone/>
            </a:pPr>
            <a:r>
              <a:rPr lang="en-US" dirty="0"/>
              <a:t>(Paraphrasing this original)</a:t>
            </a:r>
          </a:p>
          <a:p>
            <a:pPr marL="14287" indent="0">
              <a:buNone/>
            </a:pPr>
            <a:r>
              <a:rPr lang="en-US" dirty="0"/>
              <a:t>“There is no such thing as philosophy-free science; there is only data science whose philosophical baggage is taken on board without examination”</a:t>
            </a:r>
          </a:p>
          <a:p>
            <a:pPr marL="14287" indent="0" algn="r">
              <a:buNone/>
            </a:pPr>
            <a:r>
              <a:rPr lang="en-US" dirty="0"/>
              <a:t>Daniel C. Dennett, </a:t>
            </a:r>
            <a:r>
              <a:rPr lang="en-US" i="1" dirty="0"/>
              <a:t>Darwin’s Dangerous Idea</a:t>
            </a:r>
            <a:r>
              <a:rPr lang="en-US" dirty="0"/>
              <a:t>, 1996</a:t>
            </a:r>
          </a:p>
        </p:txBody>
      </p:sp>
    </p:spTree>
    <p:extLst>
      <p:ext uri="{BB962C8B-B14F-4D97-AF65-F5344CB8AC3E}">
        <p14:creationId xmlns:p14="http://schemas.microsoft.com/office/powerpoint/2010/main" val="1272141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229C0-F471-FD48-A429-818F9641D660}"/>
              </a:ext>
            </a:extLst>
          </p:cNvPr>
          <p:cNvSpPr>
            <a:spLocks noGrp="1"/>
          </p:cNvSpPr>
          <p:nvPr>
            <p:ph type="title"/>
          </p:nvPr>
        </p:nvSpPr>
        <p:spPr/>
        <p:txBody>
          <a:bodyPr/>
          <a:lstStyle/>
          <a:p>
            <a:r>
              <a:rPr lang="en-US" dirty="0"/>
              <a:t>The Central Limit Theorem</a:t>
            </a:r>
          </a:p>
        </p:txBody>
      </p:sp>
      <p:sp>
        <p:nvSpPr>
          <p:cNvPr id="3" name="Content Placeholder 2">
            <a:extLst>
              <a:ext uri="{FF2B5EF4-FFF2-40B4-BE49-F238E27FC236}">
                <a16:creationId xmlns:a16="http://schemas.microsoft.com/office/drawing/2014/main" id="{8330053E-6BDA-C146-9EC5-D0CF6821F1C3}"/>
              </a:ext>
            </a:extLst>
          </p:cNvPr>
          <p:cNvSpPr>
            <a:spLocks noGrp="1"/>
          </p:cNvSpPr>
          <p:nvPr>
            <p:ph idx="1"/>
          </p:nvPr>
        </p:nvSpPr>
        <p:spPr/>
        <p:txBody>
          <a:bodyPr/>
          <a:lstStyle/>
          <a:p>
            <a:r>
              <a:rPr lang="en-US" dirty="0"/>
              <a:t>In most situations, the distribution of the means of independent random variables tends towards a normal distribution, </a:t>
            </a:r>
            <a:r>
              <a:rPr lang="en-US" b="1" dirty="0"/>
              <a:t>regardless of their original distribution</a:t>
            </a:r>
            <a:r>
              <a:rPr lang="en-US" dirty="0"/>
              <a:t>.</a:t>
            </a:r>
          </a:p>
          <a:p>
            <a:pPr lvl="1"/>
            <a:r>
              <a:rPr lang="en-US" dirty="0"/>
              <a:t>There are conditions: e.g. original distribution must have </a:t>
            </a:r>
            <a:r>
              <a:rPr lang="en-US" b="1" dirty="0"/>
              <a:t>finite variance.</a:t>
            </a:r>
            <a:endParaRPr lang="en-US" dirty="0"/>
          </a:p>
        </p:txBody>
      </p:sp>
      <p:pic>
        <p:nvPicPr>
          <p:cNvPr id="4" name="Picture 3">
            <a:extLst>
              <a:ext uri="{FF2B5EF4-FFF2-40B4-BE49-F238E27FC236}">
                <a16:creationId xmlns:a16="http://schemas.microsoft.com/office/drawing/2014/main" id="{4F609035-E95A-3D44-98BF-E83F08BFA56C}"/>
              </a:ext>
            </a:extLst>
          </p:cNvPr>
          <p:cNvPicPr>
            <a:picLocks noChangeAspect="1"/>
          </p:cNvPicPr>
          <p:nvPr/>
        </p:nvPicPr>
        <p:blipFill>
          <a:blip r:embed="rId3"/>
          <a:stretch>
            <a:fillRect/>
          </a:stretch>
        </p:blipFill>
        <p:spPr>
          <a:xfrm>
            <a:off x="3569314" y="4001294"/>
            <a:ext cx="4453808" cy="2673787"/>
          </a:xfrm>
          <a:prstGeom prst="rect">
            <a:avLst/>
          </a:prstGeom>
        </p:spPr>
      </p:pic>
      <p:sp>
        <p:nvSpPr>
          <p:cNvPr id="5" name="TextBox 4">
            <a:extLst>
              <a:ext uri="{FF2B5EF4-FFF2-40B4-BE49-F238E27FC236}">
                <a16:creationId xmlns:a16="http://schemas.microsoft.com/office/drawing/2014/main" id="{273F8944-025B-1E45-B7B7-DC4C2864A65C}"/>
              </a:ext>
            </a:extLst>
          </p:cNvPr>
          <p:cNvSpPr txBox="1"/>
          <p:nvPr/>
        </p:nvSpPr>
        <p:spPr>
          <a:xfrm>
            <a:off x="8221895" y="4953466"/>
            <a:ext cx="1466565" cy="769441"/>
          </a:xfrm>
          <a:prstGeom prst="rect">
            <a:avLst/>
          </a:prstGeom>
        </p:spPr>
        <p:txBody>
          <a:bodyPr wrap="square" rtlCol="0">
            <a:spAutoFit/>
          </a:bodyPr>
          <a:lstStyle/>
          <a:p>
            <a:r>
              <a:rPr lang="en-US" sz="4400" dirty="0"/>
              <a:t>???</a:t>
            </a:r>
          </a:p>
        </p:txBody>
      </p:sp>
    </p:spTree>
    <p:extLst>
      <p:ext uri="{BB962C8B-B14F-4D97-AF65-F5344CB8AC3E}">
        <p14:creationId xmlns:p14="http://schemas.microsoft.com/office/powerpoint/2010/main" val="1024364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36AB5-DF04-BD4C-BD0C-EA771DB075B3}"/>
              </a:ext>
            </a:extLst>
          </p:cNvPr>
          <p:cNvSpPr>
            <a:spLocks noGrp="1"/>
          </p:cNvSpPr>
          <p:nvPr>
            <p:ph type="title"/>
          </p:nvPr>
        </p:nvSpPr>
        <p:spPr/>
        <p:txBody>
          <a:bodyPr/>
          <a:lstStyle/>
          <a:p>
            <a:r>
              <a:rPr lang="en-US" dirty="0"/>
              <a:t>The Central Limit Theorem</a:t>
            </a:r>
          </a:p>
        </p:txBody>
      </p:sp>
      <p:pic>
        <p:nvPicPr>
          <p:cNvPr id="4" name="Content Placeholder 3">
            <a:extLst>
              <a:ext uri="{FF2B5EF4-FFF2-40B4-BE49-F238E27FC236}">
                <a16:creationId xmlns:a16="http://schemas.microsoft.com/office/drawing/2014/main" id="{C3438A98-C9E9-9447-B7C4-5F159EFAD8ED}"/>
              </a:ext>
            </a:extLst>
          </p:cNvPr>
          <p:cNvPicPr>
            <a:picLocks noGrp="1" noChangeAspect="1"/>
          </p:cNvPicPr>
          <p:nvPr>
            <p:ph idx="1"/>
          </p:nvPr>
        </p:nvPicPr>
        <p:blipFill>
          <a:blip r:embed="rId2"/>
          <a:stretch>
            <a:fillRect/>
          </a:stretch>
        </p:blipFill>
        <p:spPr>
          <a:xfrm>
            <a:off x="2295525" y="4882305"/>
            <a:ext cx="7315200" cy="1384300"/>
          </a:xfrm>
          <a:prstGeom prst="rect">
            <a:avLst/>
          </a:prstGeom>
        </p:spPr>
      </p:pic>
      <p:sp>
        <p:nvSpPr>
          <p:cNvPr id="5" name="TextBox 4">
            <a:extLst>
              <a:ext uri="{FF2B5EF4-FFF2-40B4-BE49-F238E27FC236}">
                <a16:creationId xmlns:a16="http://schemas.microsoft.com/office/drawing/2014/main" id="{D4DC5FBF-8D15-7446-A57E-5CE1C30F8619}"/>
              </a:ext>
            </a:extLst>
          </p:cNvPr>
          <p:cNvSpPr txBox="1"/>
          <p:nvPr/>
        </p:nvSpPr>
        <p:spPr>
          <a:xfrm>
            <a:off x="1803912" y="1909829"/>
            <a:ext cx="7806813" cy="2246769"/>
          </a:xfrm>
          <a:prstGeom prst="rect">
            <a:avLst/>
          </a:prstGeom>
        </p:spPr>
        <p:txBody>
          <a:bodyPr wrap="square" rtlCol="0">
            <a:spAutoFit/>
          </a:bodyPr>
          <a:lstStyle/>
          <a:p>
            <a:r>
              <a:rPr lang="en-US" sz="2800" dirty="0"/>
              <a:t>Suppose {</a:t>
            </a:r>
            <a:r>
              <a:rPr lang="en-US" sz="2800" i="1" dirty="0"/>
              <a:t>X</a:t>
            </a:r>
            <a:r>
              <a:rPr lang="en-US" sz="2800" baseline="-25000" dirty="0"/>
              <a:t>1</a:t>
            </a:r>
            <a:r>
              <a:rPr lang="en-US" sz="2800" dirty="0"/>
              <a:t>, </a:t>
            </a:r>
            <a:r>
              <a:rPr lang="en-US" sz="2800" i="1" dirty="0"/>
              <a:t>X</a:t>
            </a:r>
            <a:r>
              <a:rPr lang="en-US" sz="2800" baseline="-25000" dirty="0"/>
              <a:t>2</a:t>
            </a:r>
            <a:r>
              <a:rPr lang="en-US" sz="2800" dirty="0"/>
              <a:t>, …} is a sequence of </a:t>
            </a:r>
            <a:r>
              <a:rPr lang="en-US" sz="2800" dirty="0">
                <a:hlinkClick r:id="rId3" tooltip="Independent and identically distributed"/>
              </a:rPr>
              <a:t>i.i.d.</a:t>
            </a:r>
            <a:r>
              <a:rPr lang="en-US" sz="2800" dirty="0"/>
              <a:t> random variables with E[</a:t>
            </a:r>
            <a:r>
              <a:rPr lang="en-US" sz="2800" i="1" dirty="0"/>
              <a:t>X</a:t>
            </a:r>
            <a:r>
              <a:rPr lang="en-US" sz="2800" i="1" baseline="-25000" dirty="0"/>
              <a:t>i</a:t>
            </a:r>
            <a:r>
              <a:rPr lang="en-US" sz="2800" dirty="0"/>
              <a:t>] = </a:t>
            </a:r>
            <a:r>
              <a:rPr lang="en-US" sz="2800" i="1" dirty="0"/>
              <a:t>µ</a:t>
            </a:r>
            <a:r>
              <a:rPr lang="en-US" sz="2800" dirty="0"/>
              <a:t> and </a:t>
            </a:r>
            <a:r>
              <a:rPr lang="en-US" sz="2800" dirty="0" err="1"/>
              <a:t>Var</a:t>
            </a:r>
            <a:r>
              <a:rPr lang="en-US" sz="2800" dirty="0"/>
              <a:t>[</a:t>
            </a:r>
            <a:r>
              <a:rPr lang="en-US" sz="2800" i="1" dirty="0"/>
              <a:t>X</a:t>
            </a:r>
            <a:r>
              <a:rPr lang="en-US" sz="2800" i="1" baseline="-25000" dirty="0"/>
              <a:t>i</a:t>
            </a:r>
            <a:r>
              <a:rPr lang="en-US" sz="2800" dirty="0"/>
              <a:t>] = </a:t>
            </a:r>
            <a:r>
              <a:rPr lang="el-GR" sz="2800" i="1" dirty="0"/>
              <a:t>σ</a:t>
            </a:r>
            <a:r>
              <a:rPr lang="el-GR" sz="2800" baseline="30000" dirty="0"/>
              <a:t>2</a:t>
            </a:r>
            <a:r>
              <a:rPr lang="el-GR" sz="2800" dirty="0"/>
              <a:t> &lt; ∞. </a:t>
            </a:r>
            <a:r>
              <a:rPr lang="en-US" sz="2800" dirty="0"/>
              <a:t>Then as </a:t>
            </a:r>
            <a:r>
              <a:rPr lang="en-US" sz="2800" i="1" dirty="0"/>
              <a:t>n</a:t>
            </a:r>
            <a:r>
              <a:rPr lang="en-US" sz="2800" dirty="0"/>
              <a:t> approaches infinity, the random variables √</a:t>
            </a:r>
            <a:r>
              <a:rPr lang="en-US" sz="2800" i="1" dirty="0"/>
              <a:t>n</a:t>
            </a:r>
            <a:r>
              <a:rPr lang="en-US" sz="2800" dirty="0"/>
              <a:t>(</a:t>
            </a:r>
            <a:r>
              <a:rPr lang="en-US" sz="2800" i="1" dirty="0"/>
              <a:t>S</a:t>
            </a:r>
            <a:r>
              <a:rPr lang="en-US" sz="2800" i="1" baseline="-25000" dirty="0"/>
              <a:t>n</a:t>
            </a:r>
            <a:r>
              <a:rPr lang="en-US" sz="2800" dirty="0"/>
              <a:t> − </a:t>
            </a:r>
            <a:r>
              <a:rPr lang="en-US" sz="2800" i="1" dirty="0"/>
              <a:t>µ</a:t>
            </a:r>
            <a:r>
              <a:rPr lang="en-US" sz="2800" dirty="0"/>
              <a:t>) </a:t>
            </a:r>
            <a:r>
              <a:rPr lang="en-US" sz="2800" dirty="0">
                <a:hlinkClick r:id="rId4" tooltip="Convergence in distribution"/>
              </a:rPr>
              <a:t>converge in distribution</a:t>
            </a:r>
            <a:r>
              <a:rPr lang="en-US" sz="2800" dirty="0"/>
              <a:t> to a </a:t>
            </a:r>
            <a:r>
              <a:rPr lang="en-US" sz="2800" dirty="0">
                <a:hlinkClick r:id="rId5" tooltip="Normal distribution"/>
              </a:rPr>
              <a:t>normal</a:t>
            </a:r>
            <a:r>
              <a:rPr lang="en-US" sz="2800" dirty="0"/>
              <a:t> </a:t>
            </a:r>
            <a:r>
              <a:rPr lang="en-US" sz="2800" i="1" dirty="0"/>
              <a:t>N</a:t>
            </a:r>
            <a:r>
              <a:rPr lang="en-US" sz="2800" dirty="0"/>
              <a:t>(0,</a:t>
            </a:r>
            <a:r>
              <a:rPr lang="el-GR" sz="2800" i="1" dirty="0"/>
              <a:t>σ</a:t>
            </a:r>
            <a:r>
              <a:rPr lang="el-GR" sz="2800" baseline="30000" dirty="0"/>
              <a:t>2</a:t>
            </a:r>
            <a:r>
              <a:rPr lang="el-GR" sz="2800" dirty="0"/>
              <a:t>):</a:t>
            </a:r>
            <a:endParaRPr lang="en-US" sz="2800" dirty="0"/>
          </a:p>
        </p:txBody>
      </p:sp>
    </p:spTree>
    <p:extLst>
      <p:ext uri="{BB962C8B-B14F-4D97-AF65-F5344CB8AC3E}">
        <p14:creationId xmlns:p14="http://schemas.microsoft.com/office/powerpoint/2010/main" val="573020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10E88ED-8C10-684F-AF11-5E30C95E38CA}"/>
              </a:ext>
            </a:extLst>
          </p:cNvPr>
          <p:cNvGrpSpPr/>
          <p:nvPr/>
        </p:nvGrpSpPr>
        <p:grpSpPr>
          <a:xfrm>
            <a:off x="953729" y="1052051"/>
            <a:ext cx="10352547" cy="5696229"/>
            <a:chOff x="487926" y="292443"/>
            <a:chExt cx="11477111" cy="6455838"/>
          </a:xfrm>
        </p:grpSpPr>
        <p:pic>
          <p:nvPicPr>
            <p:cNvPr id="4" name="Picture 3">
              <a:extLst>
                <a:ext uri="{FF2B5EF4-FFF2-40B4-BE49-F238E27FC236}">
                  <a16:creationId xmlns:a16="http://schemas.microsoft.com/office/drawing/2014/main" id="{7B34FAD3-3C94-1140-B898-E18BBF7F4383}"/>
                </a:ext>
              </a:extLst>
            </p:cNvPr>
            <p:cNvPicPr>
              <a:picLocks noChangeAspect="1"/>
            </p:cNvPicPr>
            <p:nvPr/>
          </p:nvPicPr>
          <p:blipFill>
            <a:blip r:embed="rId2"/>
            <a:stretch>
              <a:fillRect/>
            </a:stretch>
          </p:blipFill>
          <p:spPr>
            <a:xfrm>
              <a:off x="487926" y="292443"/>
              <a:ext cx="5263945" cy="3187900"/>
            </a:xfrm>
            <a:prstGeom prst="rect">
              <a:avLst/>
            </a:prstGeom>
          </p:spPr>
        </p:pic>
        <p:pic>
          <p:nvPicPr>
            <p:cNvPr id="5" name="Picture 4">
              <a:extLst>
                <a:ext uri="{FF2B5EF4-FFF2-40B4-BE49-F238E27FC236}">
                  <a16:creationId xmlns:a16="http://schemas.microsoft.com/office/drawing/2014/main" id="{FB9F51A7-7650-144E-9E2D-928F0036EE11}"/>
                </a:ext>
              </a:extLst>
            </p:cNvPr>
            <p:cNvPicPr>
              <a:picLocks noChangeAspect="1"/>
            </p:cNvPicPr>
            <p:nvPr/>
          </p:nvPicPr>
          <p:blipFill>
            <a:blip r:embed="rId3"/>
            <a:stretch>
              <a:fillRect/>
            </a:stretch>
          </p:blipFill>
          <p:spPr>
            <a:xfrm>
              <a:off x="6596624" y="292443"/>
              <a:ext cx="5368413" cy="3188038"/>
            </a:xfrm>
            <a:prstGeom prst="rect">
              <a:avLst/>
            </a:prstGeom>
          </p:spPr>
        </p:pic>
        <p:pic>
          <p:nvPicPr>
            <p:cNvPr id="6" name="Picture 5">
              <a:extLst>
                <a:ext uri="{FF2B5EF4-FFF2-40B4-BE49-F238E27FC236}">
                  <a16:creationId xmlns:a16="http://schemas.microsoft.com/office/drawing/2014/main" id="{31984341-215A-FE4A-B917-C10D7791C258}"/>
                </a:ext>
              </a:extLst>
            </p:cNvPr>
            <p:cNvPicPr>
              <a:picLocks noChangeAspect="1"/>
            </p:cNvPicPr>
            <p:nvPr/>
          </p:nvPicPr>
          <p:blipFill>
            <a:blip r:embed="rId4"/>
            <a:stretch>
              <a:fillRect/>
            </a:stretch>
          </p:blipFill>
          <p:spPr>
            <a:xfrm>
              <a:off x="613453" y="3560380"/>
              <a:ext cx="5246573" cy="3187901"/>
            </a:xfrm>
            <a:prstGeom prst="rect">
              <a:avLst/>
            </a:prstGeom>
          </p:spPr>
        </p:pic>
        <p:pic>
          <p:nvPicPr>
            <p:cNvPr id="7" name="Picture 6">
              <a:extLst>
                <a:ext uri="{FF2B5EF4-FFF2-40B4-BE49-F238E27FC236}">
                  <a16:creationId xmlns:a16="http://schemas.microsoft.com/office/drawing/2014/main" id="{94F956E3-9CF6-554B-BCA5-E4ECB35F8670}"/>
                </a:ext>
              </a:extLst>
            </p:cNvPr>
            <p:cNvPicPr>
              <a:picLocks noChangeAspect="1"/>
            </p:cNvPicPr>
            <p:nvPr/>
          </p:nvPicPr>
          <p:blipFill>
            <a:blip r:embed="rId5"/>
            <a:stretch>
              <a:fillRect/>
            </a:stretch>
          </p:blipFill>
          <p:spPr>
            <a:xfrm>
              <a:off x="6596624" y="3556614"/>
              <a:ext cx="5339737" cy="3191667"/>
            </a:xfrm>
            <a:prstGeom prst="rect">
              <a:avLst/>
            </a:prstGeom>
          </p:spPr>
        </p:pic>
      </p:grpSp>
      <p:sp>
        <p:nvSpPr>
          <p:cNvPr id="9" name="TextBox 8">
            <a:extLst>
              <a:ext uri="{FF2B5EF4-FFF2-40B4-BE49-F238E27FC236}">
                <a16:creationId xmlns:a16="http://schemas.microsoft.com/office/drawing/2014/main" id="{F6043699-13D6-6343-94E4-41E6CB07ADBD}"/>
              </a:ext>
            </a:extLst>
          </p:cNvPr>
          <p:cNvSpPr txBox="1"/>
          <p:nvPr/>
        </p:nvSpPr>
        <p:spPr>
          <a:xfrm>
            <a:off x="3230306" y="231911"/>
            <a:ext cx="5899372" cy="523220"/>
          </a:xfrm>
          <a:prstGeom prst="rect">
            <a:avLst/>
          </a:prstGeom>
        </p:spPr>
        <p:txBody>
          <a:bodyPr wrap="none" rtlCol="0">
            <a:spAutoFit/>
          </a:bodyPr>
          <a:lstStyle/>
          <a:p>
            <a:r>
              <a:rPr lang="en-US" sz="2800" dirty="0"/>
              <a:t>For uniform distribution, σ</a:t>
            </a:r>
            <a:r>
              <a:rPr lang="en-US" sz="2800" baseline="30000" dirty="0"/>
              <a:t>2 </a:t>
            </a:r>
            <a:r>
              <a:rPr lang="en-US" sz="2800" dirty="0"/>
              <a:t> = 1/12</a:t>
            </a:r>
          </a:p>
        </p:txBody>
      </p:sp>
    </p:spTree>
    <p:extLst>
      <p:ext uri="{BB962C8B-B14F-4D97-AF65-F5344CB8AC3E}">
        <p14:creationId xmlns:p14="http://schemas.microsoft.com/office/powerpoint/2010/main" val="3326185883"/>
      </p:ext>
    </p:extLst>
  </p:cSld>
  <p:clrMapOvr>
    <a:masterClrMapping/>
  </p:clrMapOvr>
</p:sld>
</file>

<file path=ppt/theme/theme1.xml><?xml version="1.0" encoding="utf-8"?>
<a:theme xmlns:a="http://schemas.openxmlformats.org/drawingml/2006/main" name="1_Office Theme">
  <a:themeElements>
    <a:clrScheme name="Custom 1">
      <a:dk1>
        <a:srgbClr val="000000"/>
      </a:dk1>
      <a:lt1>
        <a:srgbClr val="FFFFFF"/>
      </a:lt1>
      <a:dk2>
        <a:srgbClr val="44546A"/>
      </a:dk2>
      <a:lt2>
        <a:srgbClr val="E7E6E6"/>
      </a:lt2>
      <a:accent1>
        <a:srgbClr val="5B9BD5"/>
      </a:accent1>
      <a:accent2>
        <a:srgbClr val="ED7D31"/>
      </a:accent2>
      <a:accent3>
        <a:srgbClr val="A5A5A5"/>
      </a:accent3>
      <a:accent4>
        <a:srgbClr val="D9615F"/>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2.xml><?xml version="1.0" encoding="utf-8"?>
<a:theme xmlns:a="http://schemas.openxmlformats.org/drawingml/2006/main" name="Custom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Lecture 11 — Join" id="{AD498554-4B14-8A4F-91BB-B3B06F5B68A8}" vid="{A58C0276-1026-FB43-8E92-B6A58B7285FC}"/>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49822</TotalTime>
  <Words>3072</Words>
  <Application>Microsoft Macintosh PowerPoint</Application>
  <PresentationFormat>Widescreen</PresentationFormat>
  <Paragraphs>339</Paragraphs>
  <Slides>69</Slides>
  <Notes>6</Notes>
  <HiddenSlides>7</HiddenSlides>
  <MMClips>0</MMClips>
  <ScaleCrop>false</ScaleCrop>
  <HeadingPairs>
    <vt:vector size="8" baseType="variant">
      <vt:variant>
        <vt:lpstr>Fonts Used</vt:lpstr>
      </vt:variant>
      <vt:variant>
        <vt:i4>11</vt:i4>
      </vt:variant>
      <vt:variant>
        <vt:lpstr>Theme</vt:lpstr>
      </vt:variant>
      <vt:variant>
        <vt:i4>2</vt:i4>
      </vt:variant>
      <vt:variant>
        <vt:lpstr>Embedded OLE Servers</vt:lpstr>
      </vt:variant>
      <vt:variant>
        <vt:i4>1</vt:i4>
      </vt:variant>
      <vt:variant>
        <vt:lpstr>Slide Titles</vt:lpstr>
      </vt:variant>
      <vt:variant>
        <vt:i4>69</vt:i4>
      </vt:variant>
    </vt:vector>
  </HeadingPairs>
  <TitlesOfParts>
    <vt:vector size="83" baseType="lpstr">
      <vt:lpstr>Arial</vt:lpstr>
      <vt:lpstr>Calibri</vt:lpstr>
      <vt:lpstr>Cambria Math</vt:lpstr>
      <vt:lpstr>Century Gothic</vt:lpstr>
      <vt:lpstr>Courier</vt:lpstr>
      <vt:lpstr>Courier New</vt:lpstr>
      <vt:lpstr>Helvetica Neue</vt:lpstr>
      <vt:lpstr>Helvetica Neue Light</vt:lpstr>
      <vt:lpstr>Monaco</vt:lpstr>
      <vt:lpstr>Times</vt:lpstr>
      <vt:lpstr>Wingdings</vt:lpstr>
      <vt:lpstr>1_Office Theme</vt:lpstr>
      <vt:lpstr>Custom Theme</vt:lpstr>
      <vt:lpstr>Equation</vt:lpstr>
      <vt:lpstr>Sampling tools: the Bootstrap</vt:lpstr>
      <vt:lpstr>NO OH Today for me</vt:lpstr>
      <vt:lpstr>  Recap: </vt:lpstr>
      <vt:lpstr>Recap – Study the Sampling Distribution of a Statistic</vt:lpstr>
      <vt:lpstr>Estimators we will investigate:</vt:lpstr>
      <vt:lpstr>The Central Limit Theorem</vt:lpstr>
      <vt:lpstr>The Central Limit Theorem</vt:lpstr>
      <vt:lpstr>The Central Limit Theorem</vt:lpstr>
      <vt:lpstr>PowerPoint Presentation</vt:lpstr>
      <vt:lpstr>Example: Restaurant Health inspections in SF</vt:lpstr>
      <vt:lpstr>Population</vt:lpstr>
      <vt:lpstr>Population Distribution</vt:lpstr>
      <vt:lpstr>Population Distribution</vt:lpstr>
      <vt:lpstr>Population Parameter</vt:lpstr>
      <vt:lpstr>D – result of 1 draw from the population</vt:lpstr>
      <vt:lpstr>Expected Value</vt:lpstr>
      <vt:lpstr>D1 , D2 – result of 2 draws from the population with replacement</vt:lpstr>
      <vt:lpstr>Two Ways to find P(D1=1, D2=1)</vt:lpstr>
      <vt:lpstr>What is P(D1=1, D2=1) if we sample without replacement?</vt:lpstr>
      <vt:lpstr>Joint Distribution and Marginal Distribution</vt:lpstr>
      <vt:lpstr>Expected Value of</vt:lpstr>
      <vt:lpstr> Variance of  </vt:lpstr>
      <vt:lpstr>      estimator for population parameter</vt:lpstr>
      <vt:lpstr>Here is our sample: 100 restaurants</vt:lpstr>
      <vt:lpstr>If we want to generalize to the population of all </vt:lpstr>
      <vt:lpstr>The Distribution of an Estimator</vt:lpstr>
      <vt:lpstr>PowerPoint Presentation</vt:lpstr>
      <vt:lpstr>Central Limit Theorem &amp; LoLN</vt:lpstr>
      <vt:lpstr>Bootstrap the Distribution of an Estimator</vt:lpstr>
      <vt:lpstr>Bootstrap the Distribution of an Estimator</vt:lpstr>
      <vt:lpstr>Boot Strap Confidence Interval</vt:lpstr>
      <vt:lpstr>Core Idea</vt:lpstr>
      <vt:lpstr>Core Idea</vt:lpstr>
      <vt:lpstr>Bootstrapping the sample proportion</vt:lpstr>
      <vt:lpstr>Bootstrap sample proportion</vt:lpstr>
      <vt:lpstr>Bootstrap Confidence Interval</vt:lpstr>
      <vt:lpstr>Simulate 100  Bootstrap Confidence Intervals </vt:lpstr>
      <vt:lpstr>Simulate 100  95% Bootstrap  Confidence Intervals </vt:lpstr>
      <vt:lpstr>2. Monte Carlo Simulation</vt:lpstr>
      <vt:lpstr>Simple Monte Carlo Simulation</vt:lpstr>
      <vt:lpstr>Monte Carlo vs Vegas</vt:lpstr>
      <vt:lpstr>Sampling Distribution</vt:lpstr>
      <vt:lpstr>Approximate Sampling Distribution</vt:lpstr>
      <vt:lpstr>What Teachers Should Know About the Bootstrap: Resampling in the Undergraduate Statistics Curriculum  Tim C. Hesterberg (2015)</vt:lpstr>
      <vt:lpstr>Bootstrap for the mean, n=50</vt:lpstr>
      <vt:lpstr>Bootstrap distributions for the mean, n = 9 </vt:lpstr>
      <vt:lpstr>Bootstrap distributions for the median, n = 15 </vt:lpstr>
      <vt:lpstr>Bootstrap distributions for the mean, n = 50, exponential population.</vt:lpstr>
      <vt:lpstr>Some more lessons from Hesterberg</vt:lpstr>
      <vt:lpstr>Bootstrap &amp; the median: geometry of the L1 loss</vt:lpstr>
      <vt:lpstr>How does numpy generate a  random sample?</vt:lpstr>
      <vt:lpstr>Actually it doesn’t…</vt:lpstr>
      <vt:lpstr>Simple Recursive RNG</vt:lpstr>
      <vt:lpstr>Features of the algorithm</vt:lpstr>
      <vt:lpstr>Example: Multiplicative Congruential</vt:lpstr>
      <vt:lpstr>a=3 and M = 64</vt:lpstr>
      <vt:lpstr>PowerPoint Presentation</vt:lpstr>
      <vt:lpstr>a=69069, M=232</vt:lpstr>
      <vt:lpstr>Real Random Number Generators</vt:lpstr>
      <vt:lpstr>Advantages to Pseudo-ness</vt:lpstr>
      <vt:lpstr>3. Bootstrapping the 75th Percentile</vt:lpstr>
      <vt:lpstr>Consider a New Loss Function</vt:lpstr>
      <vt:lpstr>Minimizing Average Loss</vt:lpstr>
      <vt:lpstr>Return to our sample</vt:lpstr>
      <vt:lpstr>Here is our sample</vt:lpstr>
      <vt:lpstr>Bootstrap the 75th percentile</vt:lpstr>
      <vt:lpstr>95% Confidence Intervals for the 75th percentile</vt:lpstr>
      <vt:lpstr>Bootstrapping is powerful BUT</vt:lpstr>
      <vt:lpstr>Ethics quote of the day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Low-Latency Online Prediction Serving System</dc:title>
  <dc:creator>Joseph Gonzalez</dc:creator>
  <cp:lastModifiedBy>Fernando Perez</cp:lastModifiedBy>
  <cp:revision>1448</cp:revision>
  <cp:lastPrinted>2017-09-19T17:53:05Z</cp:lastPrinted>
  <dcterms:created xsi:type="dcterms:W3CDTF">2016-06-11T00:34:45Z</dcterms:created>
  <dcterms:modified xsi:type="dcterms:W3CDTF">2018-10-26T03:39:33Z</dcterms:modified>
</cp:coreProperties>
</file>

<file path=docProps/thumbnail.jpeg>
</file>